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9"/>
  </p:notesMasterIdLst>
  <p:sldIdLst>
    <p:sldId id="260" r:id="rId2"/>
    <p:sldId id="413" r:id="rId3"/>
    <p:sldId id="427" r:id="rId4"/>
    <p:sldId id="432" r:id="rId5"/>
    <p:sldId id="423" r:id="rId6"/>
    <p:sldId id="424" r:id="rId7"/>
    <p:sldId id="425" r:id="rId8"/>
    <p:sldId id="426" r:id="rId9"/>
    <p:sldId id="428" r:id="rId10"/>
    <p:sldId id="429" r:id="rId11"/>
    <p:sldId id="430" r:id="rId12"/>
    <p:sldId id="433" r:id="rId13"/>
    <p:sldId id="414" r:id="rId14"/>
    <p:sldId id="415" r:id="rId15"/>
    <p:sldId id="434" r:id="rId16"/>
    <p:sldId id="422" r:id="rId17"/>
    <p:sldId id="417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06E"/>
    <a:srgbClr val="F19464"/>
    <a:srgbClr val="FF6600"/>
    <a:srgbClr val="ECE9DD"/>
    <a:srgbClr val="DF6613"/>
    <a:srgbClr val="FFFF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356" y="-516"/>
      </p:cViewPr>
      <p:guideLst>
        <p:guide orient="horz" pos="2160"/>
        <p:guide pos="21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0810D-4C67-4771-836D-655DA5FAF1D0}" type="datetimeFigureOut">
              <a:rPr lang="zh-TW" altLang="en-US" smtClean="0"/>
              <a:pPr/>
              <a:t>2019/10/8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6E8D4-C7EC-4235-BE8C-CC1404428E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29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6E8D4-C7EC-4235-BE8C-CC1404428E2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5300F9-C2FC-40E6-B039-109BF9231AD6}" type="datetimeFigureOut">
              <a:rPr lang="zh-TW" altLang="en-US" smtClean="0"/>
              <a:pPr/>
              <a:t>2019/10/8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0452B0-6A51-451E-B18A-79DBBAB1A8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300F9-C2FC-40E6-B039-109BF9231AD6}" type="datetimeFigureOut">
              <a:rPr lang="zh-TW" altLang="en-US" smtClean="0"/>
              <a:pPr/>
              <a:t>2019/10/8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452B0-6A51-451E-B18A-79DBBAB1A8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300F9-C2FC-40E6-B039-109BF9231AD6}" type="datetimeFigureOut">
              <a:rPr lang="zh-TW" altLang="en-US" smtClean="0"/>
              <a:pPr/>
              <a:t>2019/10/8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452B0-6A51-451E-B18A-79DBBAB1A8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300F9-C2FC-40E6-B039-109BF9231AD6}" type="datetimeFigureOut">
              <a:rPr lang="zh-TW" altLang="en-US" smtClean="0"/>
              <a:pPr/>
              <a:t>2019/10/8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452B0-6A51-451E-B18A-79DBBAB1A8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300F9-C2FC-40E6-B039-109BF9231AD6}" type="datetimeFigureOut">
              <a:rPr lang="zh-TW" altLang="en-US" smtClean="0"/>
              <a:pPr/>
              <a:t>2019/10/8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452B0-6A51-451E-B18A-79DBBAB1A8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300F9-C2FC-40E6-B039-109BF9231AD6}" type="datetimeFigureOut">
              <a:rPr lang="zh-TW" altLang="en-US" smtClean="0"/>
              <a:pPr/>
              <a:t>2019/10/8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452B0-6A51-451E-B18A-79DBBAB1A8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300F9-C2FC-40E6-B039-109BF9231AD6}" type="datetimeFigureOut">
              <a:rPr lang="zh-TW" altLang="en-US" smtClean="0"/>
              <a:pPr/>
              <a:t>2019/10/8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452B0-6A51-451E-B18A-79DBBAB1A8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300F9-C2FC-40E6-B039-109BF9231AD6}" type="datetimeFigureOut">
              <a:rPr lang="zh-TW" altLang="en-US" smtClean="0"/>
              <a:pPr/>
              <a:t>2019/10/8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452B0-6A51-451E-B18A-79DBBAB1A8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300F9-C2FC-40E6-B039-109BF9231AD6}" type="datetimeFigureOut">
              <a:rPr lang="zh-TW" altLang="en-US" smtClean="0"/>
              <a:pPr/>
              <a:t>2019/10/8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452B0-6A51-451E-B18A-79DBBAB1A8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205300F9-C2FC-40E6-B039-109BF9231AD6}" type="datetimeFigureOut">
              <a:rPr lang="zh-TW" altLang="en-US" smtClean="0"/>
              <a:pPr/>
              <a:t>2019/10/8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452B0-6A51-451E-B18A-79DBBAB1A8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5300F9-C2FC-40E6-B039-109BF9231AD6}" type="datetimeFigureOut">
              <a:rPr lang="zh-TW" altLang="en-US" smtClean="0"/>
              <a:pPr/>
              <a:t>2019/10/8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0452B0-6A51-451E-B18A-79DBBAB1A8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05300F9-C2FC-40E6-B039-109BF9231AD6}" type="datetimeFigureOut">
              <a:rPr lang="zh-TW" altLang="en-US" smtClean="0"/>
              <a:pPr/>
              <a:t>2019/10/8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0452B0-6A51-451E-B18A-79DBBAB1A8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tipo.gov.tw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forms.gle/xXbvXWQBj857Mo2R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733107" y="3988223"/>
            <a:ext cx="9494874" cy="61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zh-TW" sz="4000" b="1" dirty="0">
                <a:solidFill>
                  <a:schemeClr val="bg2">
                    <a:lumMod val="50000"/>
                  </a:schemeClr>
                </a:solidFill>
                <a:effectLst/>
              </a:rPr>
              <a:t>資訊</a:t>
            </a:r>
            <a:r>
              <a:rPr lang="en-US" altLang="zh-TW" sz="4000" b="1" dirty="0">
                <a:solidFill>
                  <a:schemeClr val="bg2">
                    <a:lumMod val="50000"/>
                  </a:schemeClr>
                </a:solidFill>
                <a:effectLst/>
              </a:rPr>
              <a:t>E</a:t>
            </a:r>
            <a:r>
              <a:rPr lang="zh-TW" altLang="zh-TW" sz="4000" b="1" dirty="0">
                <a:solidFill>
                  <a:schemeClr val="bg2">
                    <a:lumMod val="50000"/>
                  </a:schemeClr>
                </a:solidFill>
                <a:effectLst/>
              </a:rPr>
              <a:t>把罩</a:t>
            </a:r>
            <a:r>
              <a:rPr lang="en-US" altLang="zh-TW" sz="40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-</a:t>
            </a:r>
            <a:r>
              <a:rPr lang="zh-TW" altLang="en-US" sz="40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大學生資訊素養能力</a:t>
            </a:r>
            <a:r>
              <a:rPr lang="en-US" altLang="zh-TW" sz="40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(</a:t>
            </a:r>
            <a:r>
              <a:rPr lang="zh-TW" altLang="zh-TW" sz="4000" b="1" dirty="0">
                <a:solidFill>
                  <a:schemeClr val="bg2">
                    <a:lumMod val="50000"/>
                  </a:schemeClr>
                </a:solidFill>
                <a:effectLst/>
              </a:rPr>
              <a:t>進階版</a:t>
            </a:r>
            <a:r>
              <a:rPr lang="en-US" altLang="zh-TW" sz="4000" b="1" dirty="0">
                <a:solidFill>
                  <a:schemeClr val="bg2">
                    <a:lumMod val="50000"/>
                  </a:schemeClr>
                </a:solidFill>
                <a:effectLst/>
              </a:rPr>
              <a:t>)</a:t>
            </a:r>
            <a:endParaRPr lang="zh-TW" altLang="en-US" sz="4000" b="1" kern="0" dirty="0" smtClean="0">
              <a:solidFill>
                <a:schemeClr val="bg2">
                  <a:lumMod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Picture 9" descr="MP90043941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2007" cy="1967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MP90042767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681" y="4605003"/>
            <a:ext cx="2349319" cy="226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1111101" y="1988335"/>
            <a:ext cx="104358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800" dirty="0" smtClean="0">
                <a:solidFill>
                  <a:srgbClr val="FF0000"/>
                </a:solidFill>
              </a:rPr>
              <a:t>108</a:t>
            </a:r>
            <a:r>
              <a:rPr lang="zh-TW" altLang="zh-TW" sz="4800" dirty="0" smtClean="0">
                <a:solidFill>
                  <a:srgbClr val="FF0000"/>
                </a:solidFill>
              </a:rPr>
              <a:t>年</a:t>
            </a:r>
            <a:r>
              <a:rPr lang="zh-TW" altLang="zh-TW" sz="4800" dirty="0">
                <a:solidFill>
                  <a:srgbClr val="FF0000"/>
                </a:solidFill>
              </a:rPr>
              <a:t>中華科大高教深耕計畫</a:t>
            </a:r>
            <a:r>
              <a:rPr lang="en-US" altLang="zh-TW" sz="4800" dirty="0" smtClean="0">
                <a:solidFill>
                  <a:srgbClr val="FF0000"/>
                </a:solidFill>
              </a:rPr>
              <a:t>-</a:t>
            </a:r>
          </a:p>
          <a:p>
            <a:pPr algn="ctr"/>
            <a:r>
              <a:rPr lang="zh-TW" altLang="zh-TW" sz="4000" dirty="0" smtClean="0">
                <a:solidFill>
                  <a:srgbClr val="FF0000"/>
                </a:solidFill>
              </a:rPr>
              <a:t>子</a:t>
            </a:r>
            <a:r>
              <a:rPr lang="zh-TW" altLang="zh-TW" sz="4000" dirty="0">
                <a:solidFill>
                  <a:srgbClr val="FF0000"/>
                </a:solidFill>
              </a:rPr>
              <a:t>計畫</a:t>
            </a:r>
            <a:r>
              <a:rPr lang="en-US" altLang="zh-TW" sz="4000" dirty="0">
                <a:solidFill>
                  <a:srgbClr val="FF0000"/>
                </a:solidFill>
              </a:rPr>
              <a:t>A123</a:t>
            </a:r>
            <a:r>
              <a:rPr lang="zh-TW" altLang="zh-TW" sz="4000" dirty="0">
                <a:solidFill>
                  <a:srgbClr val="FF0000"/>
                </a:solidFill>
              </a:rPr>
              <a:t>計畫名稱：資訊素養 資源活用</a:t>
            </a:r>
            <a:endParaRPr lang="zh-TW" altLang="en-US" sz="4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481623" y="5444982"/>
            <a:ext cx="3997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中華科技大學圖書館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673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42" y="0"/>
            <a:ext cx="9749383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94679" y="467833"/>
            <a:ext cx="923330" cy="56565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800" dirty="0">
                <a:solidFill>
                  <a:srgbClr val="00B050"/>
                </a:solidFill>
              </a:rPr>
              <a:t>館內常用電子書</a:t>
            </a:r>
            <a:r>
              <a:rPr lang="zh-TW" altLang="en-US" sz="4800" dirty="0" smtClean="0">
                <a:solidFill>
                  <a:srgbClr val="00B050"/>
                </a:solidFill>
              </a:rPr>
              <a:t>內容</a:t>
            </a:r>
            <a:endParaRPr lang="zh-TW" altLang="en-US" sz="4800" dirty="0">
              <a:solidFill>
                <a:srgbClr val="00B050"/>
              </a:solidFill>
            </a:endParaRPr>
          </a:p>
        </p:txBody>
      </p:sp>
      <p:sp>
        <p:nvSpPr>
          <p:cNvPr id="4" name="向左箭號 3"/>
          <p:cNvSpPr/>
          <p:nvPr/>
        </p:nvSpPr>
        <p:spPr>
          <a:xfrm>
            <a:off x="6081823" y="5135526"/>
            <a:ext cx="1148317" cy="340244"/>
          </a:xfrm>
          <a:prstGeom prst="leftArrow">
            <a:avLst>
              <a:gd name="adj1" fmla="val 50000"/>
              <a:gd name="adj2" fmla="val 7222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英文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44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45921" y="385346"/>
            <a:ext cx="6869188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rgbClr val="00B050"/>
                </a:solidFill>
              </a:rPr>
              <a:t>電子書</a:t>
            </a:r>
          </a:p>
          <a:p>
            <a:r>
              <a:rPr lang="zh-TW" altLang="en-US" sz="2800" dirty="0"/>
              <a:t>支援多種載具，用電腦用手機都可以看</a:t>
            </a:r>
          </a:p>
          <a:p>
            <a:r>
              <a:rPr lang="zh-TW" altLang="en-US" sz="2800" dirty="0" smtClean="0"/>
              <a:t>並提供瀏覽器線上閱讀與</a:t>
            </a:r>
            <a:r>
              <a:rPr lang="en-US" altLang="zh-TW" sz="2800" dirty="0" smtClean="0"/>
              <a:t>APP</a:t>
            </a:r>
            <a:r>
              <a:rPr lang="zh-TW" altLang="en-US" sz="2800" dirty="0" smtClean="0"/>
              <a:t>離線下載閱讀</a:t>
            </a:r>
            <a:endParaRPr lang="en-US" altLang="zh-TW" sz="2800" dirty="0" smtClean="0"/>
          </a:p>
        </p:txBody>
      </p:sp>
      <p:grpSp>
        <p:nvGrpSpPr>
          <p:cNvPr id="3" name="群組 2"/>
          <p:cNvGrpSpPr/>
          <p:nvPr/>
        </p:nvGrpSpPr>
        <p:grpSpPr>
          <a:xfrm>
            <a:off x="1501849" y="2276961"/>
            <a:ext cx="9687870" cy="3703846"/>
            <a:chOff x="1714500" y="2811943"/>
            <a:chExt cx="9687870" cy="370384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2811943"/>
              <a:ext cx="3043729" cy="248299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495094" y="5912064"/>
              <a:ext cx="10198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/>
                <a:t>PC/NB</a:t>
              </a: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6876854" y="3004613"/>
              <a:ext cx="1779192" cy="2638011"/>
              <a:chOff x="5686311" y="2991521"/>
              <a:chExt cx="1779192" cy="2638011"/>
            </a:xfrm>
          </p:grpSpPr>
          <p:pic>
            <p:nvPicPr>
              <p:cNvPr id="12" name="圖片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6311" y="2991521"/>
                <a:ext cx="1779192" cy="263801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圖片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6504" y="3240512"/>
                <a:ext cx="1605021" cy="2140028"/>
              </a:xfrm>
              <a:prstGeom prst="rect">
                <a:avLst/>
              </a:prstGeom>
            </p:spPr>
          </p:pic>
        </p:grpSp>
        <p:grpSp>
          <p:nvGrpSpPr>
            <p:cNvPr id="7" name="群組 6"/>
            <p:cNvGrpSpPr/>
            <p:nvPr/>
          </p:nvGrpSpPr>
          <p:grpSpPr>
            <a:xfrm>
              <a:off x="3495094" y="3687912"/>
              <a:ext cx="2995017" cy="2034614"/>
              <a:chOff x="3495094" y="4037992"/>
              <a:chExt cx="2995017" cy="2034614"/>
            </a:xfrm>
          </p:grpSpPr>
          <p:pic>
            <p:nvPicPr>
              <p:cNvPr id="10" name="圖片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5094" y="4037992"/>
                <a:ext cx="2995017" cy="2034614"/>
              </a:xfrm>
              <a:prstGeom prst="rect">
                <a:avLst/>
              </a:prstGeom>
            </p:spPr>
          </p:pic>
          <p:pic>
            <p:nvPicPr>
              <p:cNvPr id="11" name="圖片 10"/>
              <p:cNvPicPr>
                <a:picLocks noChangeAspect="1"/>
              </p:cNvPicPr>
              <p:nvPr/>
            </p:nvPicPr>
            <p:blipFill rotWithShape="1">
              <a:blip r:embed="rId6" cstate="print"/>
              <a:srcRect l="7136" r="7099"/>
              <a:stretch/>
            </p:blipFill>
            <p:spPr>
              <a:xfrm>
                <a:off x="3968664" y="4225925"/>
                <a:ext cx="2064028" cy="1244434"/>
              </a:xfrm>
              <a:prstGeom prst="rect">
                <a:avLst/>
              </a:prstGeom>
            </p:spPr>
          </p:pic>
        </p:grpSp>
        <p:sp>
          <p:nvSpPr>
            <p:cNvPr id="8" name="矩形 7"/>
            <p:cNvSpPr/>
            <p:nvPr/>
          </p:nvSpPr>
          <p:spPr>
            <a:xfrm>
              <a:off x="7660631" y="5777125"/>
              <a:ext cx="274812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 b="1" dirty="0" smtClean="0"/>
                <a:t>Tablet/Smart Phone</a:t>
              </a:r>
            </a:p>
            <a:p>
              <a:pPr algn="ctr"/>
              <a:r>
                <a:rPr lang="zh-TW" altLang="en-US" dirty="0" smtClean="0"/>
                <a:t>包含</a:t>
              </a:r>
              <a:r>
                <a:rPr lang="en-US" altLang="zh-TW" dirty="0" smtClean="0"/>
                <a:t>iOS/Android/Win10</a:t>
              </a:r>
              <a:endParaRPr lang="en-US" altLang="zh-TW" dirty="0"/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6892" y="3417339"/>
              <a:ext cx="3355478" cy="22385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01285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093" y="385346"/>
            <a:ext cx="6647974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rgbClr val="C00000"/>
                </a:solidFill>
              </a:rPr>
              <a:t>校外連結網路資源</a:t>
            </a:r>
          </a:p>
          <a:p>
            <a:r>
              <a:rPr lang="zh-TW" altLang="en-US" sz="2800" dirty="0" smtClean="0"/>
              <a:t>須透過圖書館校外連結電子網路資源認證</a:t>
            </a:r>
            <a:endParaRPr lang="en-US" altLang="zh-TW" sz="2800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5" y="1774529"/>
            <a:ext cx="5838825" cy="4562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橢圓 3"/>
          <p:cNvSpPr/>
          <p:nvPr/>
        </p:nvSpPr>
        <p:spPr>
          <a:xfrm>
            <a:off x="220735" y="4752753"/>
            <a:ext cx="2299180" cy="8187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74529"/>
            <a:ext cx="5462083" cy="4562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0190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6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貼心提醒您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26" y="1584251"/>
            <a:ext cx="10972800" cy="423165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zh-TW" altLang="en-US" sz="4400" b="1" dirty="0" smtClean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圖書是人類智慧的結晶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TW" altLang="en-US" sz="4400" b="1" dirty="0" smtClean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請尊重智慧財產權！</a:t>
            </a:r>
          </a:p>
          <a:p>
            <a:pPr eaLnBrk="1" hangingPunct="1">
              <a:defRPr/>
            </a:pPr>
            <a:endParaRPr lang="en-US" altLang="zh-TW" dirty="0" smtClean="0">
              <a:solidFill>
                <a:srgbClr val="FF99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088763" y="3130188"/>
            <a:ext cx="42320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hlinkClick r:id="rId2"/>
              </a:rPr>
              <a:t>http://www.tipo.gov.tw/</a:t>
            </a:r>
            <a:endParaRPr lang="en-US" altLang="zh-TW" dirty="0">
              <a:solidFill>
                <a:schemeClr val="tx2"/>
              </a:solidFill>
            </a:endParaRPr>
          </a:p>
        </p:txBody>
      </p:sp>
      <p:pic>
        <p:nvPicPr>
          <p:cNvPr id="23557" name="Picture 5" descr="MM90028363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25" y="4281308"/>
            <a:ext cx="1733107" cy="210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912781" y="4281306"/>
            <a:ext cx="5077591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C00000"/>
                </a:solidFill>
              </a:rPr>
              <a:t>1.</a:t>
            </a:r>
            <a:r>
              <a:rPr lang="zh-TW" altLang="en-US" sz="3600" dirty="0" smtClean="0">
                <a:solidFill>
                  <a:srgbClr val="C00000"/>
                </a:solidFill>
              </a:rPr>
              <a:t>引用須註明出處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r>
              <a:rPr lang="en-US" altLang="zh-TW" sz="3600" dirty="0" smtClean="0">
                <a:solidFill>
                  <a:srgbClr val="C00000"/>
                </a:solidFill>
              </a:rPr>
              <a:t>2.</a:t>
            </a:r>
            <a:r>
              <a:rPr lang="zh-TW" altLang="en-US" sz="3600" dirty="0" smtClean="0">
                <a:solidFill>
                  <a:srgbClr val="C00000"/>
                </a:solidFill>
              </a:rPr>
              <a:t>影印規範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25" y="668339"/>
            <a:ext cx="5674291" cy="11398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en-US" sz="6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示範操作</a:t>
            </a:r>
            <a:endParaRPr lang="zh-TW" altLang="en-US" sz="6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603" name="Picture 11" descr="MP90044255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860" y="2044404"/>
            <a:ext cx="5289748" cy="3078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7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37954" y="1020725"/>
            <a:ext cx="7347098" cy="48320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/>
              <a:t>     下載 </a:t>
            </a:r>
            <a:r>
              <a:rPr lang="en-US" altLang="zh-TW" sz="4400" b="1" dirty="0" smtClean="0">
                <a:solidFill>
                  <a:srgbClr val="FF0000"/>
                </a:solidFill>
              </a:rPr>
              <a:t>QR Code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4400" b="1" dirty="0" smtClean="0">
                <a:solidFill>
                  <a:srgbClr val="FF0000"/>
                </a:solidFill>
              </a:rPr>
              <a:t>APP</a:t>
            </a:r>
          </a:p>
          <a:p>
            <a:r>
              <a:rPr lang="en-US" altLang="zh-TW" sz="4400" dirty="0" smtClean="0"/>
              <a:t>1.</a:t>
            </a:r>
            <a:r>
              <a:rPr lang="zh-TW" altLang="en-US" sz="4400" dirty="0" smtClean="0"/>
              <a:t>請先到手機商店 </a:t>
            </a:r>
            <a:endParaRPr lang="en-US" altLang="zh-TW" sz="4400" dirty="0" smtClean="0"/>
          </a:p>
          <a:p>
            <a:r>
              <a:rPr lang="zh-TW" altLang="en-US" sz="4400" dirty="0"/>
              <a:t> </a:t>
            </a:r>
            <a:r>
              <a:rPr lang="zh-TW" altLang="en-US" sz="4400" dirty="0" smtClean="0"/>
              <a:t>  </a:t>
            </a:r>
            <a:r>
              <a:rPr lang="en-US" altLang="zh-TW" sz="4400" dirty="0" smtClean="0"/>
              <a:t>APP store or google play</a:t>
            </a:r>
          </a:p>
          <a:p>
            <a:endParaRPr lang="en-US" altLang="zh-TW" sz="4400" dirty="0" smtClean="0"/>
          </a:p>
          <a:p>
            <a:r>
              <a:rPr lang="en-US" altLang="zh-TW" sz="4400" dirty="0" smtClean="0"/>
              <a:t>2.</a:t>
            </a:r>
            <a:r>
              <a:rPr lang="zh-TW" altLang="en-US" sz="4400" dirty="0" smtClean="0"/>
              <a:t>下載 </a:t>
            </a:r>
            <a:r>
              <a:rPr lang="en-US" altLang="zh-TW" sz="4400" u="sng" dirty="0"/>
              <a:t>QR </a:t>
            </a:r>
            <a:r>
              <a:rPr lang="en-US" altLang="zh-TW" sz="4400" u="sng" dirty="0" smtClean="0"/>
              <a:t>Cord </a:t>
            </a:r>
            <a:r>
              <a:rPr lang="zh-TW" altLang="en-US" sz="4400" u="sng" dirty="0" smtClean="0"/>
              <a:t>掃描器</a:t>
            </a:r>
            <a:endParaRPr lang="en-US" altLang="zh-TW" sz="4400" u="sng" dirty="0" smtClean="0"/>
          </a:p>
          <a:p>
            <a:endParaRPr lang="en-US" altLang="zh-TW" sz="4400" dirty="0"/>
          </a:p>
          <a:p>
            <a:r>
              <a:rPr lang="en-US" altLang="zh-TW" sz="4400" dirty="0" smtClean="0"/>
              <a:t>3.</a:t>
            </a:r>
            <a:r>
              <a:rPr lang="zh-TW" altLang="en-US" sz="4400" dirty="0" smtClean="0"/>
              <a:t>請掃條碼</a:t>
            </a:r>
            <a:endParaRPr lang="zh-TW" altLang="en-US" sz="4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191" y="231054"/>
            <a:ext cx="3607840" cy="6411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1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後測</a:t>
            </a:r>
          </a:p>
        </p:txBody>
      </p:sp>
      <p:sp>
        <p:nvSpPr>
          <p:cNvPr id="2" name="矩形 1"/>
          <p:cNvSpPr/>
          <p:nvPr/>
        </p:nvSpPr>
        <p:spPr>
          <a:xfrm>
            <a:off x="446567" y="1585379"/>
            <a:ext cx="7208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000" dirty="0"/>
              <a:t>進階後測</a:t>
            </a:r>
            <a:r>
              <a:rPr lang="zh-TW" altLang="zh-TW" sz="4000" dirty="0" smtClean="0"/>
              <a:t>問卷</a:t>
            </a:r>
            <a:endParaRPr lang="zh-TW" altLang="zh-TW" sz="4000" dirty="0"/>
          </a:p>
        </p:txBody>
      </p:sp>
      <p:sp>
        <p:nvSpPr>
          <p:cNvPr id="3" name="矩形 2"/>
          <p:cNvSpPr/>
          <p:nvPr/>
        </p:nvSpPr>
        <p:spPr>
          <a:xfrm>
            <a:off x="612151" y="2540875"/>
            <a:ext cx="7571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hlinkClick r:id="rId2"/>
              </a:rPr>
              <a:t>https</a:t>
            </a:r>
            <a:r>
              <a:rPr lang="en-US" altLang="zh-TW" sz="2800" dirty="0">
                <a:hlinkClick r:id="rId2"/>
              </a:rPr>
              <a:t>://forms.gle/xXbvXWQBj857Mo2RA </a:t>
            </a:r>
            <a:r>
              <a:rPr lang="en-US" altLang="zh-TW" sz="2800" dirty="0"/>
              <a:t>	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68" y="0"/>
            <a:ext cx="3859132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11" y="3064095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3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7164" y="5603470"/>
            <a:ext cx="4285757" cy="965200"/>
          </a:xfrm>
        </p:spPr>
        <p:txBody>
          <a:bodyPr>
            <a:noAutofit/>
          </a:bodyPr>
          <a:lstStyle/>
          <a:p>
            <a:pPr marL="0" indent="0" algn="r">
              <a:buFont typeface="Wingdings" pitchFamily="2" charset="2"/>
              <a:buNone/>
              <a:defRPr/>
            </a:pPr>
            <a:r>
              <a:rPr lang="en-US" altLang="zh-TW" sz="6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Thank You</a:t>
            </a:r>
            <a:endParaRPr lang="zh-TW" altLang="en-US" sz="6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651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6" y="431266"/>
            <a:ext cx="2935815" cy="172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715" y="754913"/>
            <a:ext cx="3193261" cy="1997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29" y="2522743"/>
            <a:ext cx="2871774" cy="1700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986" y="3438473"/>
            <a:ext cx="2997837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480" y="4596866"/>
            <a:ext cx="3095059" cy="174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1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6056" y="479832"/>
            <a:ext cx="8229600" cy="113982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課程內容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54373" y="1614231"/>
            <a:ext cx="8229600" cy="45259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  <a:defRPr/>
            </a:pP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電子資源介紹</a:t>
            </a:r>
          </a:p>
          <a:p>
            <a:pPr>
              <a:defRPr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示範操作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後測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下課前五分鐘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4" descr="MC90023289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87" y="221863"/>
            <a:ext cx="1641069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MC90023316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181" y="5390485"/>
            <a:ext cx="32639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5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59688" y="542261"/>
            <a:ext cx="8888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/>
              <a:t>圖書館常用查找資料資源</a:t>
            </a:r>
            <a:endParaRPr lang="zh-TW" altLang="en-US" sz="60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839433" y="1765005"/>
            <a:ext cx="87293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FF0000"/>
                </a:solidFill>
              </a:rPr>
              <a:t>1.</a:t>
            </a:r>
            <a:r>
              <a:rPr lang="zh-TW" altLang="en-US" sz="4400" dirty="0" smtClean="0">
                <a:solidFill>
                  <a:srgbClr val="FF0000"/>
                </a:solidFill>
              </a:rPr>
              <a:t>館藏查詢</a:t>
            </a:r>
            <a:r>
              <a:rPr lang="en-US" altLang="zh-TW" sz="4400" dirty="0" smtClean="0">
                <a:solidFill>
                  <a:srgbClr val="FF0000"/>
                </a:solidFill>
              </a:rPr>
              <a:t>(</a:t>
            </a:r>
            <a:r>
              <a:rPr lang="zh-TW" altLang="en-US" sz="4400" dirty="0" smtClean="0">
                <a:solidFill>
                  <a:srgbClr val="FF0000"/>
                </a:solidFill>
              </a:rPr>
              <a:t>紙本書刊</a:t>
            </a:r>
            <a:r>
              <a:rPr lang="en-US" altLang="zh-TW" sz="4400" dirty="0" smtClean="0">
                <a:solidFill>
                  <a:srgbClr val="FF0000"/>
                </a:solidFill>
              </a:rPr>
              <a:t>)</a:t>
            </a:r>
          </a:p>
          <a:p>
            <a:endParaRPr lang="en-US" altLang="zh-TW" sz="4400" dirty="0" smtClean="0">
              <a:solidFill>
                <a:srgbClr val="FF0000"/>
              </a:solidFill>
            </a:endParaRPr>
          </a:p>
          <a:p>
            <a:r>
              <a:rPr lang="en-US" altLang="zh-TW" sz="4400" dirty="0" smtClean="0">
                <a:solidFill>
                  <a:srgbClr val="FF0000"/>
                </a:solidFill>
              </a:rPr>
              <a:t>2.</a:t>
            </a:r>
            <a:r>
              <a:rPr lang="zh-TW" altLang="en-US" sz="4400" dirty="0" smtClean="0">
                <a:solidFill>
                  <a:srgbClr val="FF0000"/>
                </a:solidFill>
              </a:rPr>
              <a:t>電子網路資源</a:t>
            </a:r>
            <a:endParaRPr lang="en-US" altLang="zh-TW" sz="4400" dirty="0" smtClean="0">
              <a:solidFill>
                <a:srgbClr val="FF0000"/>
              </a:solidFill>
            </a:endParaRPr>
          </a:p>
          <a:p>
            <a:r>
              <a:rPr lang="en-US" altLang="zh-TW" sz="4400" dirty="0" smtClean="0">
                <a:solidFill>
                  <a:srgbClr val="FF0000"/>
                </a:solidFill>
              </a:rPr>
              <a:t>(</a:t>
            </a:r>
            <a:r>
              <a:rPr lang="zh-TW" altLang="en-US" sz="4400" dirty="0" smtClean="0">
                <a:solidFill>
                  <a:srgbClr val="FF0000"/>
                </a:solidFill>
              </a:rPr>
              <a:t>電子資料庫</a:t>
            </a:r>
            <a:r>
              <a:rPr lang="en-US" altLang="zh-TW" sz="4400" dirty="0" smtClean="0">
                <a:solidFill>
                  <a:srgbClr val="FF0000"/>
                </a:solidFill>
              </a:rPr>
              <a:t>,</a:t>
            </a:r>
            <a:r>
              <a:rPr lang="zh-TW" altLang="en-US" sz="4400" dirty="0" smtClean="0">
                <a:solidFill>
                  <a:srgbClr val="FF0000"/>
                </a:solidFill>
              </a:rPr>
              <a:t> 電子期刊 </a:t>
            </a:r>
            <a:r>
              <a:rPr lang="en-US" altLang="zh-TW" sz="4400" dirty="0" smtClean="0">
                <a:solidFill>
                  <a:srgbClr val="FF0000"/>
                </a:solidFill>
              </a:rPr>
              <a:t>,</a:t>
            </a:r>
            <a:r>
              <a:rPr lang="zh-TW" altLang="en-US" sz="4400" dirty="0" smtClean="0">
                <a:solidFill>
                  <a:srgbClr val="FF0000"/>
                </a:solidFill>
              </a:rPr>
              <a:t>電子書</a:t>
            </a:r>
            <a:r>
              <a:rPr lang="en-US" altLang="zh-TW" sz="4400" dirty="0" smtClean="0">
                <a:solidFill>
                  <a:srgbClr val="FF0000"/>
                </a:solidFill>
              </a:rPr>
              <a:t>)</a:t>
            </a:r>
          </a:p>
          <a:p>
            <a:endParaRPr lang="en-US" altLang="zh-TW" sz="4400" dirty="0" smtClean="0">
              <a:solidFill>
                <a:srgbClr val="FF0000"/>
              </a:solidFill>
            </a:endParaRPr>
          </a:p>
          <a:p>
            <a:r>
              <a:rPr lang="en-US" altLang="zh-TW" sz="4400" dirty="0" smtClean="0">
                <a:solidFill>
                  <a:srgbClr val="FF0000"/>
                </a:solidFill>
              </a:rPr>
              <a:t>3.</a:t>
            </a:r>
            <a:r>
              <a:rPr lang="zh-TW" altLang="en-US" sz="4400" dirty="0" smtClean="0">
                <a:solidFill>
                  <a:srgbClr val="FF0000"/>
                </a:solidFill>
              </a:rPr>
              <a:t>博碩士論文系統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33" y="0"/>
            <a:ext cx="9895367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02346" y="871869"/>
            <a:ext cx="1015663" cy="51142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</a:rPr>
              <a:t>  館</a:t>
            </a:r>
            <a:r>
              <a:rPr lang="zh-TW" altLang="en-US" sz="5400" dirty="0">
                <a:solidFill>
                  <a:srgbClr val="0070C0"/>
                </a:solidFill>
              </a:rPr>
              <a:t>藏查詢系統</a:t>
            </a:r>
          </a:p>
        </p:txBody>
      </p:sp>
      <p:sp>
        <p:nvSpPr>
          <p:cNvPr id="4" name="橢圓 3"/>
          <p:cNvSpPr/>
          <p:nvPr/>
        </p:nvSpPr>
        <p:spPr>
          <a:xfrm>
            <a:off x="3859619" y="829338"/>
            <a:ext cx="797441" cy="382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985437" y="2130055"/>
            <a:ext cx="1649819" cy="382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593805" y="4455042"/>
            <a:ext cx="5890437" cy="6698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55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95" y="0"/>
            <a:ext cx="9842204" cy="6858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232298" y="1041989"/>
            <a:ext cx="903767" cy="42530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4136066" y="1010092"/>
            <a:ext cx="1148316" cy="42530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7985052" y="877186"/>
            <a:ext cx="1881962" cy="69111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02346" y="871869"/>
            <a:ext cx="1015663" cy="51142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5400" dirty="0">
                <a:solidFill>
                  <a:srgbClr val="0070C0"/>
                </a:solidFill>
              </a:rPr>
              <a:t>常用的電子資源</a:t>
            </a:r>
          </a:p>
        </p:txBody>
      </p:sp>
    </p:spTree>
    <p:extLst>
      <p:ext uri="{BB962C8B-B14F-4D97-AF65-F5344CB8AC3E}">
        <p14:creationId xmlns:p14="http://schemas.microsoft.com/office/powerpoint/2010/main" val="5303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590" y="0"/>
            <a:ext cx="9778409" cy="6858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838353" y="723015"/>
            <a:ext cx="2073350" cy="270598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02346" y="404037"/>
            <a:ext cx="1015663" cy="57203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5400" dirty="0" smtClean="0">
                <a:solidFill>
                  <a:srgbClr val="0070C0"/>
                </a:solidFill>
              </a:rPr>
              <a:t>電子網路資源</a:t>
            </a:r>
            <a:endParaRPr lang="zh-TW" alt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7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64" y="0"/>
            <a:ext cx="10037135" cy="6794205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4582632" y="3859619"/>
            <a:ext cx="1903230" cy="3189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02346" y="1010092"/>
            <a:ext cx="1015663" cy="51142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</a:rPr>
              <a:t>資料庫檢索內涵</a:t>
            </a:r>
            <a:endParaRPr lang="zh-TW" alt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7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42" y="0"/>
            <a:ext cx="10022958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02346" y="691116"/>
            <a:ext cx="1015663" cy="51142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</a:rPr>
              <a:t>外文資料庫介紹</a:t>
            </a:r>
            <a:endParaRPr lang="zh-TW" altLang="en-US" sz="5400" dirty="0">
              <a:solidFill>
                <a:srgbClr val="0070C0"/>
              </a:solidFill>
            </a:endParaRPr>
          </a:p>
        </p:txBody>
      </p:sp>
      <p:sp>
        <p:nvSpPr>
          <p:cNvPr id="7" name="向左箭號 6"/>
          <p:cNvSpPr/>
          <p:nvPr/>
        </p:nvSpPr>
        <p:spPr>
          <a:xfrm>
            <a:off x="7480004" y="5890438"/>
            <a:ext cx="1802220" cy="265813"/>
          </a:xfrm>
          <a:prstGeom prst="leftArrow">
            <a:avLst>
              <a:gd name="adj1" fmla="val 50000"/>
              <a:gd name="adj2" fmla="val 7222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健康學院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8" name="向左箭號 7"/>
          <p:cNvSpPr/>
          <p:nvPr/>
        </p:nvSpPr>
        <p:spPr>
          <a:xfrm>
            <a:off x="9556896" y="4961861"/>
            <a:ext cx="1802220" cy="265813"/>
          </a:xfrm>
          <a:prstGeom prst="leftArrow">
            <a:avLst>
              <a:gd name="adj1" fmla="val 50000"/>
              <a:gd name="adj2" fmla="val 72222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商管學院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8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93" y="0"/>
            <a:ext cx="9810307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02346" y="1010092"/>
            <a:ext cx="1015663" cy="51142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5400" dirty="0">
                <a:solidFill>
                  <a:srgbClr val="00B050"/>
                </a:solidFill>
              </a:rPr>
              <a:t>電子書首頁畫面</a:t>
            </a:r>
          </a:p>
        </p:txBody>
      </p:sp>
      <p:sp>
        <p:nvSpPr>
          <p:cNvPr id="4" name="橢圓 3"/>
          <p:cNvSpPr/>
          <p:nvPr/>
        </p:nvSpPr>
        <p:spPr>
          <a:xfrm>
            <a:off x="2477386" y="701749"/>
            <a:ext cx="563526" cy="956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5593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2479</TotalTime>
  <Words>236</Words>
  <Application>Microsoft Office PowerPoint</Application>
  <PresentationFormat>自訂</PresentationFormat>
  <Paragraphs>53</Paragraphs>
  <Slides>17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匯合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貼心提醒您</vt:lpstr>
      <vt:lpstr>示範操作</vt:lpstr>
      <vt:lpstr>PowerPoint 簡報</vt:lpstr>
      <vt:lpstr>後測</vt:lpstr>
      <vt:lpstr>PowerPoint 簡報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S00A1043</dc:creator>
  <cp:lastModifiedBy>USER</cp:lastModifiedBy>
  <cp:revision>195</cp:revision>
  <dcterms:created xsi:type="dcterms:W3CDTF">2017-02-21T02:19:38Z</dcterms:created>
  <dcterms:modified xsi:type="dcterms:W3CDTF">2019-10-08T02:57:57Z</dcterms:modified>
</cp:coreProperties>
</file>