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9" r:id="rId6"/>
    <p:sldId id="258" r:id="rId7"/>
    <p:sldId id="280" r:id="rId8"/>
    <p:sldId id="261" r:id="rId9"/>
    <p:sldId id="264" r:id="rId10"/>
    <p:sldId id="288" r:id="rId11"/>
    <p:sldId id="265" r:id="rId12"/>
    <p:sldId id="289" r:id="rId13"/>
    <p:sldId id="270" r:id="rId14"/>
    <p:sldId id="268" r:id="rId15"/>
    <p:sldId id="267" r:id="rId16"/>
    <p:sldId id="269" r:id="rId17"/>
    <p:sldId id="271" r:id="rId18"/>
    <p:sldId id="273" r:id="rId19"/>
    <p:sldId id="287" r:id="rId20"/>
    <p:sldId id="274" r:id="rId21"/>
    <p:sldId id="272" r:id="rId22"/>
    <p:sldId id="275" r:id="rId23"/>
    <p:sldId id="276" r:id="rId24"/>
    <p:sldId id="277" r:id="rId25"/>
    <p:sldId id="278" r:id="rId26"/>
    <p:sldId id="281" r:id="rId27"/>
    <p:sldId id="266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bgpqfile02.proque.st\CBG_Documents\mayling\My%20Documents\Survey\Biz%20and%20Soc%20Sci%20surve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294652414258272"/>
          <c:y val="2.6358267716535433E-2"/>
          <c:w val="0.55476297306412115"/>
          <c:h val="0.74508479709267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Sorted!$AA$2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Sorted!$A$6:$A$16</c:f>
              <c:strCache>
                <c:ptCount val="11"/>
                <c:pt idx="0">
                  <c:v>Trade publications</c:v>
                </c:pt>
                <c:pt idx="1">
                  <c:v>Book reviews</c:v>
                </c:pt>
                <c:pt idx="2">
                  <c:v>E-books</c:v>
                </c:pt>
                <c:pt idx="3">
                  <c:v>Reference materials (e.g. Wikipedia)</c:v>
                </c:pt>
                <c:pt idx="4">
                  <c:v>Newspapers</c:v>
                </c:pt>
                <c:pt idx="5">
                  <c:v>Dissertations or theses</c:v>
                </c:pt>
                <c:pt idx="6">
                  <c:v>Raw data (financial, demographic, etc.)</c:v>
                </c:pt>
                <c:pt idx="7">
                  <c:v>Abstracts</c:v>
                </c:pt>
                <c:pt idx="8">
                  <c:v>Working papers</c:v>
                </c:pt>
                <c:pt idx="9">
                  <c:v>Conference proceedings</c:v>
                </c:pt>
                <c:pt idx="10">
                  <c:v>Books (print)</c:v>
                </c:pt>
              </c:strCache>
            </c:strRef>
          </c:cat>
          <c:val>
            <c:numRef>
              <c:f>Sorted!$AA$6:$AA$16</c:f>
              <c:numCache>
                <c:formatCode>0.0%</c:formatCode>
                <c:ptCount val="11"/>
                <c:pt idx="0">
                  <c:v>0.57692307692307687</c:v>
                </c:pt>
                <c:pt idx="1">
                  <c:v>0.58415841584158412</c:v>
                </c:pt>
                <c:pt idx="2">
                  <c:v>0.72198581560283692</c:v>
                </c:pt>
                <c:pt idx="3">
                  <c:v>0.7418899858956276</c:v>
                </c:pt>
                <c:pt idx="4">
                  <c:v>0.77259887005649719</c:v>
                </c:pt>
                <c:pt idx="5">
                  <c:v>0.80339462517680338</c:v>
                </c:pt>
                <c:pt idx="6">
                  <c:v>0.83687943262411346</c:v>
                </c:pt>
                <c:pt idx="7">
                  <c:v>0.84419263456090654</c:v>
                </c:pt>
                <c:pt idx="8">
                  <c:v>0.85085227272727271</c:v>
                </c:pt>
                <c:pt idx="9">
                  <c:v>0.89154929577464792</c:v>
                </c:pt>
                <c:pt idx="10">
                  <c:v>0.95652173913043481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16320"/>
        <c:axId val="149074688"/>
      </c:barChart>
      <c:catAx>
        <c:axId val="143416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lnSpc>
                <a:spcPts val="1200"/>
              </a:lnSpc>
              <a:defRPr sz="900"/>
            </a:pPr>
            <a:endParaRPr lang="zh-TW"/>
          </a:p>
        </c:txPr>
        <c:crossAx val="149074688"/>
        <c:crossesAt val="0"/>
        <c:auto val="1"/>
        <c:lblAlgn val="ctr"/>
        <c:lblOffset val="100"/>
        <c:noMultiLvlLbl val="0"/>
      </c:catAx>
      <c:valAx>
        <c:axId val="149074688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4341632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zh-TW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21ABD-3C80-4D1F-A22F-7C89D272991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B1007F4-F443-411F-8C09-5F50391B9415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Microfilms</a:t>
          </a:r>
        </a:p>
        <a:p>
          <a:r>
            <a:rPr lang="en-US" altLang="zh-TW" dirty="0" smtClean="0">
              <a:solidFill>
                <a:schemeClr val="tx1"/>
              </a:solidFill>
            </a:rPr>
            <a:t>Print Books</a:t>
          </a:r>
          <a:endParaRPr lang="zh-TW" altLang="en-US" dirty="0"/>
        </a:p>
      </dgm:t>
    </dgm:pt>
    <dgm:pt modelId="{2DF27020-26F6-4B59-B35A-1E2BBDEAD231}" type="parTrans" cxnId="{28A1AF85-E24E-4FEE-AEA5-D090B723015D}">
      <dgm:prSet/>
      <dgm:spPr/>
      <dgm:t>
        <a:bodyPr/>
        <a:lstStyle/>
        <a:p>
          <a:endParaRPr lang="zh-TW" altLang="en-US"/>
        </a:p>
      </dgm:t>
    </dgm:pt>
    <dgm:pt modelId="{BEEFD7C2-0ED5-4628-A4B8-47C900D3045D}" type="sibTrans" cxnId="{28A1AF85-E24E-4FEE-AEA5-D090B723015D}">
      <dgm:prSet/>
      <dgm:spPr/>
      <dgm:t>
        <a:bodyPr/>
        <a:lstStyle/>
        <a:p>
          <a:endParaRPr lang="zh-TW" altLang="en-US"/>
        </a:p>
      </dgm:t>
    </dgm:pt>
    <dgm:pt modelId="{2FA9A7F7-D7EC-41E3-AB12-BEB93489C56D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CD-ROMs</a:t>
          </a:r>
        </a:p>
        <a:p>
          <a:r>
            <a:rPr lang="en-US" altLang="zh-TW" dirty="0" smtClean="0">
              <a:solidFill>
                <a:schemeClr val="tx1"/>
              </a:solidFill>
            </a:rPr>
            <a:t>(Databases)</a:t>
          </a:r>
          <a:endParaRPr lang="zh-TW" altLang="en-US" dirty="0"/>
        </a:p>
      </dgm:t>
    </dgm:pt>
    <dgm:pt modelId="{97495704-7687-4F0F-A93C-68424D179336}" type="parTrans" cxnId="{17032133-D060-443C-89FF-5DF4BD4B035A}">
      <dgm:prSet/>
      <dgm:spPr/>
      <dgm:t>
        <a:bodyPr/>
        <a:lstStyle/>
        <a:p>
          <a:endParaRPr lang="zh-TW" altLang="en-US"/>
        </a:p>
      </dgm:t>
    </dgm:pt>
    <dgm:pt modelId="{6EC8B3AC-EC6E-4300-860F-20379E5D5642}" type="sibTrans" cxnId="{17032133-D060-443C-89FF-5DF4BD4B035A}">
      <dgm:prSet/>
      <dgm:spPr/>
      <dgm:t>
        <a:bodyPr/>
        <a:lstStyle/>
        <a:p>
          <a:endParaRPr lang="zh-TW" altLang="en-US"/>
        </a:p>
      </dgm:t>
    </dgm:pt>
    <dgm:pt modelId="{9871ACA8-D0CC-4EB9-977C-AEFD20361456}">
      <dgm:prSet phldrT="[文字]"/>
      <dgm:spPr/>
      <dgm:t>
        <a:bodyPr/>
        <a:lstStyle/>
        <a:p>
          <a:r>
            <a:rPr lang="en-US" altLang="zh-TW" dirty="0" smtClean="0"/>
            <a:t>Online Databases</a:t>
          </a:r>
          <a:endParaRPr lang="zh-TW" altLang="en-US" dirty="0"/>
        </a:p>
      </dgm:t>
    </dgm:pt>
    <dgm:pt modelId="{97210282-3295-4AE8-89BA-C31B294A4618}" type="parTrans" cxnId="{2206CD89-DAD4-415D-8B05-02E6E7F8403D}">
      <dgm:prSet/>
      <dgm:spPr/>
      <dgm:t>
        <a:bodyPr/>
        <a:lstStyle/>
        <a:p>
          <a:endParaRPr lang="zh-TW" altLang="en-US"/>
        </a:p>
      </dgm:t>
    </dgm:pt>
    <dgm:pt modelId="{BD0866F7-53D0-4189-89FB-E4B896EA1494}" type="sibTrans" cxnId="{2206CD89-DAD4-415D-8B05-02E6E7F8403D}">
      <dgm:prSet/>
      <dgm:spPr/>
      <dgm:t>
        <a:bodyPr/>
        <a:lstStyle/>
        <a:p>
          <a:endParaRPr lang="zh-TW" altLang="en-US"/>
        </a:p>
      </dgm:t>
    </dgm:pt>
    <dgm:pt modelId="{FEBF54F2-61BE-4E85-9C6E-CA2A4047BECC}" type="pres">
      <dgm:prSet presAssocID="{DD821ABD-3C80-4D1F-A22F-7C89D27299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012B6A4-3E95-4C83-BFD0-4C695961FC07}" type="pres">
      <dgm:prSet presAssocID="{7B1007F4-F443-411F-8C09-5F50391B9415}" presName="composite" presStyleCnt="0"/>
      <dgm:spPr/>
    </dgm:pt>
    <dgm:pt modelId="{4A684EB0-9576-4BCF-948F-0B8FFED0872E}" type="pres">
      <dgm:prSet presAssocID="{7B1007F4-F443-411F-8C09-5F50391B9415}" presName="LShape" presStyleLbl="alignNode1" presStyleIdx="0" presStyleCnt="5" custScaleX="129574"/>
      <dgm:spPr/>
    </dgm:pt>
    <dgm:pt modelId="{ECF91922-2777-4A2B-BAE8-258258AB19D8}" type="pres">
      <dgm:prSet presAssocID="{7B1007F4-F443-411F-8C09-5F50391B9415}" presName="ParentText" presStyleLbl="revTx" presStyleIdx="0" presStyleCnt="3" custScaleX="126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24F276-9A96-459D-80D9-BE8FF0D83DDE}" type="pres">
      <dgm:prSet presAssocID="{7B1007F4-F443-411F-8C09-5F50391B9415}" presName="Triangle" presStyleLbl="alignNode1" presStyleIdx="1" presStyleCnt="5"/>
      <dgm:spPr/>
    </dgm:pt>
    <dgm:pt modelId="{00F0B57E-E819-4156-BF37-EDCA07980E94}" type="pres">
      <dgm:prSet presAssocID="{BEEFD7C2-0ED5-4628-A4B8-47C900D3045D}" presName="sibTrans" presStyleCnt="0"/>
      <dgm:spPr/>
    </dgm:pt>
    <dgm:pt modelId="{8F265608-B4EB-4D48-9B91-125D2A317F00}" type="pres">
      <dgm:prSet presAssocID="{BEEFD7C2-0ED5-4628-A4B8-47C900D3045D}" presName="space" presStyleCnt="0"/>
      <dgm:spPr/>
    </dgm:pt>
    <dgm:pt modelId="{540A4321-0D1E-42CB-89A8-26D2DDEB089E}" type="pres">
      <dgm:prSet presAssocID="{2FA9A7F7-D7EC-41E3-AB12-BEB93489C56D}" presName="composite" presStyleCnt="0"/>
      <dgm:spPr/>
    </dgm:pt>
    <dgm:pt modelId="{8F732744-1468-462A-BD66-B6627299E6D1}" type="pres">
      <dgm:prSet presAssocID="{2FA9A7F7-D7EC-41E3-AB12-BEB93489C56D}" presName="LShape" presStyleLbl="alignNode1" presStyleIdx="2" presStyleCnt="5" custScaleX="126135"/>
      <dgm:spPr/>
    </dgm:pt>
    <dgm:pt modelId="{0F37DEA2-5687-4F08-8AD5-B38CDB675CF4}" type="pres">
      <dgm:prSet presAssocID="{2FA9A7F7-D7EC-41E3-AB12-BEB93489C56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7849A4-C2A6-4D7C-97D8-FBC6BBA77146}" type="pres">
      <dgm:prSet presAssocID="{2FA9A7F7-D7EC-41E3-AB12-BEB93489C56D}" presName="Triangle" presStyleLbl="alignNode1" presStyleIdx="3" presStyleCnt="5"/>
      <dgm:spPr/>
    </dgm:pt>
    <dgm:pt modelId="{F2ECE317-6C73-4234-A7A5-07A622BE1C43}" type="pres">
      <dgm:prSet presAssocID="{6EC8B3AC-EC6E-4300-860F-20379E5D5642}" presName="sibTrans" presStyleCnt="0"/>
      <dgm:spPr/>
    </dgm:pt>
    <dgm:pt modelId="{BB264413-5F02-4F7C-B866-E6F372CBF900}" type="pres">
      <dgm:prSet presAssocID="{6EC8B3AC-EC6E-4300-860F-20379E5D5642}" presName="space" presStyleCnt="0"/>
      <dgm:spPr/>
    </dgm:pt>
    <dgm:pt modelId="{04C1D9F3-7CE7-4560-9775-D9B1E5EE546C}" type="pres">
      <dgm:prSet presAssocID="{9871ACA8-D0CC-4EB9-977C-AEFD20361456}" presName="composite" presStyleCnt="0"/>
      <dgm:spPr/>
    </dgm:pt>
    <dgm:pt modelId="{2FBC18FC-92DA-4F06-AC0E-6240CD9E16D7}" type="pres">
      <dgm:prSet presAssocID="{9871ACA8-D0CC-4EB9-977C-AEFD20361456}" presName="LShape" presStyleLbl="alignNode1" presStyleIdx="4" presStyleCnt="5"/>
      <dgm:spPr/>
    </dgm:pt>
    <dgm:pt modelId="{B8DA92FE-C0EF-4397-A4B3-34F1D0405036}" type="pres">
      <dgm:prSet presAssocID="{9871ACA8-D0CC-4EB9-977C-AEFD2036145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06CD89-DAD4-415D-8B05-02E6E7F8403D}" srcId="{DD821ABD-3C80-4D1F-A22F-7C89D272991C}" destId="{9871ACA8-D0CC-4EB9-977C-AEFD20361456}" srcOrd="2" destOrd="0" parTransId="{97210282-3295-4AE8-89BA-C31B294A4618}" sibTransId="{BD0866F7-53D0-4189-89FB-E4B896EA1494}"/>
    <dgm:cxn modelId="{D95E6A68-F75C-4A43-BC9A-7B69BA5BFB9D}" type="presOf" srcId="{2FA9A7F7-D7EC-41E3-AB12-BEB93489C56D}" destId="{0F37DEA2-5687-4F08-8AD5-B38CDB675CF4}" srcOrd="0" destOrd="0" presId="urn:microsoft.com/office/officeart/2009/3/layout/StepUpProcess"/>
    <dgm:cxn modelId="{84E118D0-4FCB-4EA2-8869-380F6F9C25C2}" type="presOf" srcId="{DD821ABD-3C80-4D1F-A22F-7C89D272991C}" destId="{FEBF54F2-61BE-4E85-9C6E-CA2A4047BECC}" srcOrd="0" destOrd="0" presId="urn:microsoft.com/office/officeart/2009/3/layout/StepUpProcess"/>
    <dgm:cxn modelId="{0983C36A-9962-4DEC-9617-00CB30F9A59E}" type="presOf" srcId="{7B1007F4-F443-411F-8C09-5F50391B9415}" destId="{ECF91922-2777-4A2B-BAE8-258258AB19D8}" srcOrd="0" destOrd="0" presId="urn:microsoft.com/office/officeart/2009/3/layout/StepUpProcess"/>
    <dgm:cxn modelId="{8C78FE56-DDA0-43C8-9616-7411878104FA}" type="presOf" srcId="{9871ACA8-D0CC-4EB9-977C-AEFD20361456}" destId="{B8DA92FE-C0EF-4397-A4B3-34F1D0405036}" srcOrd="0" destOrd="0" presId="urn:microsoft.com/office/officeart/2009/3/layout/StepUpProcess"/>
    <dgm:cxn modelId="{17032133-D060-443C-89FF-5DF4BD4B035A}" srcId="{DD821ABD-3C80-4D1F-A22F-7C89D272991C}" destId="{2FA9A7F7-D7EC-41E3-AB12-BEB93489C56D}" srcOrd="1" destOrd="0" parTransId="{97495704-7687-4F0F-A93C-68424D179336}" sibTransId="{6EC8B3AC-EC6E-4300-860F-20379E5D5642}"/>
    <dgm:cxn modelId="{28A1AF85-E24E-4FEE-AEA5-D090B723015D}" srcId="{DD821ABD-3C80-4D1F-A22F-7C89D272991C}" destId="{7B1007F4-F443-411F-8C09-5F50391B9415}" srcOrd="0" destOrd="0" parTransId="{2DF27020-26F6-4B59-B35A-1E2BBDEAD231}" sibTransId="{BEEFD7C2-0ED5-4628-A4B8-47C900D3045D}"/>
    <dgm:cxn modelId="{80BBBCF0-12C9-4E16-BB3D-9F54D525DDFE}" type="presParOf" srcId="{FEBF54F2-61BE-4E85-9C6E-CA2A4047BECC}" destId="{C012B6A4-3E95-4C83-BFD0-4C695961FC07}" srcOrd="0" destOrd="0" presId="urn:microsoft.com/office/officeart/2009/3/layout/StepUpProcess"/>
    <dgm:cxn modelId="{A7B827C5-05AF-41F7-990E-5E1BB5D14AAB}" type="presParOf" srcId="{C012B6A4-3E95-4C83-BFD0-4C695961FC07}" destId="{4A684EB0-9576-4BCF-948F-0B8FFED0872E}" srcOrd="0" destOrd="0" presId="urn:microsoft.com/office/officeart/2009/3/layout/StepUpProcess"/>
    <dgm:cxn modelId="{1C363DF3-4DFF-4052-A70B-E990EEE1B4F4}" type="presParOf" srcId="{C012B6A4-3E95-4C83-BFD0-4C695961FC07}" destId="{ECF91922-2777-4A2B-BAE8-258258AB19D8}" srcOrd="1" destOrd="0" presId="urn:microsoft.com/office/officeart/2009/3/layout/StepUpProcess"/>
    <dgm:cxn modelId="{5F3DCA2E-7232-47AF-A378-171384BF035B}" type="presParOf" srcId="{C012B6A4-3E95-4C83-BFD0-4C695961FC07}" destId="{9024F276-9A96-459D-80D9-BE8FF0D83DDE}" srcOrd="2" destOrd="0" presId="urn:microsoft.com/office/officeart/2009/3/layout/StepUpProcess"/>
    <dgm:cxn modelId="{9E01CA07-6AC9-48BE-BDD1-F1596FA0BFA9}" type="presParOf" srcId="{FEBF54F2-61BE-4E85-9C6E-CA2A4047BECC}" destId="{00F0B57E-E819-4156-BF37-EDCA07980E94}" srcOrd="1" destOrd="0" presId="urn:microsoft.com/office/officeart/2009/3/layout/StepUpProcess"/>
    <dgm:cxn modelId="{E49089E7-E350-4C45-B6C8-4DFCB693F748}" type="presParOf" srcId="{00F0B57E-E819-4156-BF37-EDCA07980E94}" destId="{8F265608-B4EB-4D48-9B91-125D2A317F00}" srcOrd="0" destOrd="0" presId="urn:microsoft.com/office/officeart/2009/3/layout/StepUpProcess"/>
    <dgm:cxn modelId="{150184E8-9CE2-42B5-AB20-824BB30A0ADE}" type="presParOf" srcId="{FEBF54F2-61BE-4E85-9C6E-CA2A4047BECC}" destId="{540A4321-0D1E-42CB-89A8-26D2DDEB089E}" srcOrd="2" destOrd="0" presId="urn:microsoft.com/office/officeart/2009/3/layout/StepUpProcess"/>
    <dgm:cxn modelId="{B2B745A6-6551-46FC-A51C-AF671986F210}" type="presParOf" srcId="{540A4321-0D1E-42CB-89A8-26D2DDEB089E}" destId="{8F732744-1468-462A-BD66-B6627299E6D1}" srcOrd="0" destOrd="0" presId="urn:microsoft.com/office/officeart/2009/3/layout/StepUpProcess"/>
    <dgm:cxn modelId="{30ADE1B9-00A2-4983-9D44-3EF87C2D5367}" type="presParOf" srcId="{540A4321-0D1E-42CB-89A8-26D2DDEB089E}" destId="{0F37DEA2-5687-4F08-8AD5-B38CDB675CF4}" srcOrd="1" destOrd="0" presId="urn:microsoft.com/office/officeart/2009/3/layout/StepUpProcess"/>
    <dgm:cxn modelId="{AF8450E6-8E2D-4767-B11B-679CC0A6EE82}" type="presParOf" srcId="{540A4321-0D1E-42CB-89A8-26D2DDEB089E}" destId="{447849A4-C2A6-4D7C-97D8-FBC6BBA77146}" srcOrd="2" destOrd="0" presId="urn:microsoft.com/office/officeart/2009/3/layout/StepUpProcess"/>
    <dgm:cxn modelId="{9ED4D8FD-84C7-4851-AABB-84A87DB57C3B}" type="presParOf" srcId="{FEBF54F2-61BE-4E85-9C6E-CA2A4047BECC}" destId="{F2ECE317-6C73-4234-A7A5-07A622BE1C43}" srcOrd="3" destOrd="0" presId="urn:microsoft.com/office/officeart/2009/3/layout/StepUpProcess"/>
    <dgm:cxn modelId="{16550316-727A-4034-8CD3-3EABCDE2C72F}" type="presParOf" srcId="{F2ECE317-6C73-4234-A7A5-07A622BE1C43}" destId="{BB264413-5F02-4F7C-B866-E6F372CBF900}" srcOrd="0" destOrd="0" presId="urn:microsoft.com/office/officeart/2009/3/layout/StepUpProcess"/>
    <dgm:cxn modelId="{CFD0373E-EEEA-4838-B961-33FCB68FAF78}" type="presParOf" srcId="{FEBF54F2-61BE-4E85-9C6E-CA2A4047BECC}" destId="{04C1D9F3-7CE7-4560-9775-D9B1E5EE546C}" srcOrd="4" destOrd="0" presId="urn:microsoft.com/office/officeart/2009/3/layout/StepUpProcess"/>
    <dgm:cxn modelId="{32CE66E0-794A-4E44-B040-ED7B15867DAF}" type="presParOf" srcId="{04C1D9F3-7CE7-4560-9775-D9B1E5EE546C}" destId="{2FBC18FC-92DA-4F06-AC0E-6240CD9E16D7}" srcOrd="0" destOrd="0" presId="urn:microsoft.com/office/officeart/2009/3/layout/StepUpProcess"/>
    <dgm:cxn modelId="{E8175B08-76D7-4A10-8E38-30E36C47D2A7}" type="presParOf" srcId="{04C1D9F3-7CE7-4560-9775-D9B1E5EE546C}" destId="{B8DA92FE-C0EF-4397-A4B3-34F1D040503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4EB0-9576-4BCF-948F-0B8FFED0872E}">
      <dsp:nvSpPr>
        <dsp:cNvPr id="0" name=""/>
        <dsp:cNvSpPr/>
      </dsp:nvSpPr>
      <dsp:spPr>
        <a:xfrm rot="5400000">
          <a:off x="1618782" y="320857"/>
          <a:ext cx="962160" cy="20744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91922-2777-4A2B-BAE8-258258AB19D8}">
      <dsp:nvSpPr>
        <dsp:cNvPr id="0" name=""/>
        <dsp:cNvSpPr/>
      </dsp:nvSpPr>
      <dsp:spPr>
        <a:xfrm>
          <a:off x="1265407" y="1035957"/>
          <a:ext cx="1830935" cy="126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Microfilms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Print Books</a:t>
          </a:r>
          <a:endParaRPr lang="zh-TW" altLang="en-US" sz="2200" kern="1200" dirty="0"/>
        </a:p>
      </dsp:txBody>
      <dsp:txXfrm>
        <a:off x="1265407" y="1035957"/>
        <a:ext cx="1830935" cy="1266980"/>
      </dsp:txXfrm>
    </dsp:sp>
    <dsp:sp modelId="{9024F276-9A96-459D-80D9-BE8FF0D83DDE}">
      <dsp:nvSpPr>
        <dsp:cNvPr id="0" name=""/>
        <dsp:cNvSpPr/>
      </dsp:nvSpPr>
      <dsp:spPr>
        <a:xfrm>
          <a:off x="2630859" y="439730"/>
          <a:ext cx="272717" cy="27271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32744-1468-462A-BD66-B6627299E6D1}">
      <dsp:nvSpPr>
        <dsp:cNvPr id="0" name=""/>
        <dsp:cNvSpPr/>
      </dsp:nvSpPr>
      <dsp:spPr>
        <a:xfrm rot="5400000">
          <a:off x="3830984" y="-89466"/>
          <a:ext cx="962160" cy="201943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7DEA2-5687-4F08-8AD5-B38CDB675CF4}">
      <dsp:nvSpPr>
        <dsp:cNvPr id="0" name=""/>
        <dsp:cNvSpPr/>
      </dsp:nvSpPr>
      <dsp:spPr>
        <a:xfrm>
          <a:off x="3670375" y="598103"/>
          <a:ext cx="1445403" cy="126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CD-ROMs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(Databases)</a:t>
          </a:r>
          <a:endParaRPr lang="zh-TW" altLang="en-US" sz="2200" kern="1200" dirty="0"/>
        </a:p>
      </dsp:txBody>
      <dsp:txXfrm>
        <a:off x="3670375" y="598103"/>
        <a:ext cx="1445403" cy="1266980"/>
      </dsp:txXfrm>
    </dsp:sp>
    <dsp:sp modelId="{447849A4-C2A6-4D7C-97D8-FBC6BBA77146}">
      <dsp:nvSpPr>
        <dsp:cNvPr id="0" name=""/>
        <dsp:cNvSpPr/>
      </dsp:nvSpPr>
      <dsp:spPr>
        <a:xfrm>
          <a:off x="4843061" y="1877"/>
          <a:ext cx="272717" cy="27271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C18FC-92DA-4F06-AC0E-6240CD9E16D7}">
      <dsp:nvSpPr>
        <dsp:cNvPr id="0" name=""/>
        <dsp:cNvSpPr/>
      </dsp:nvSpPr>
      <dsp:spPr>
        <a:xfrm rot="5400000">
          <a:off x="5861502" y="-318108"/>
          <a:ext cx="962160" cy="160101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A92FE-C0EF-4397-A4B3-34F1D0405036}">
      <dsp:nvSpPr>
        <dsp:cNvPr id="0" name=""/>
        <dsp:cNvSpPr/>
      </dsp:nvSpPr>
      <dsp:spPr>
        <a:xfrm>
          <a:off x="5700894" y="160249"/>
          <a:ext cx="1445403" cy="126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Online Databases</a:t>
          </a:r>
          <a:endParaRPr lang="zh-TW" altLang="en-US" sz="2200" kern="1200" dirty="0"/>
        </a:p>
      </dsp:txBody>
      <dsp:txXfrm>
        <a:off x="5700894" y="160249"/>
        <a:ext cx="1445403" cy="126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5BE1BD1-ED04-4780-BF65-D21C79CA4436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B12057C-1BCF-4750-A4F8-FA1C7F8BBE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tbmc.bmetrack.com/c/l?u=5D473D1&amp;e=8ADD7D&amp;c=2923B&amp;t=1&amp;email=gPP35MNe%2FcgQ1FZ%2BZWptG6ft%2FwMm25Tw&amp;seq=1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tbmc.bmetrack.com/c/l?u=5D473D0&amp;e=8ADD7D&amp;c=2923B&amp;t=1&amp;email=gPP35MNe%2FcgQ1FZ%2BZWptG6ft%2FwMm25Tw&amp;seq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bmc.bmetrack.com/c/l?u=5D473D4&amp;e=8ADD7D&amp;c=2923B&amp;t=1&amp;email=gPP35MNe%2FcgQ1FZ%2BZWptG6ft%2FwMm25Tw&amp;seq=1" TargetMode="External"/><Relationship Id="rId5" Type="http://schemas.openxmlformats.org/officeDocument/2006/relationships/hyperlink" Target="http://tbmc.bmetrack.com/c/l?u=5D473D3&amp;e=8ADD7D&amp;c=2923B&amp;t=1&amp;email=gPP35MNe%2FcgQ1FZ%2BZWptG6ft%2FwMm25Tw&amp;seq=1" TargetMode="External"/><Relationship Id="rId4" Type="http://schemas.openxmlformats.org/officeDocument/2006/relationships/hyperlink" Target="http://tbmc.bmetrack.com/c/l?u=5D473D2&amp;e=8ADD7D&amp;c=2923B&amp;t=1&amp;email=gPP35MNe%2FcgQ1FZ%2BZWptG6ft%2FwMm25Tw&amp;seq=1" TargetMode="Externa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3068960"/>
            <a:ext cx="7543800" cy="1524000"/>
          </a:xfrm>
        </p:spPr>
        <p:txBody>
          <a:bodyPr/>
          <a:lstStyle/>
          <a:p>
            <a:r>
              <a:rPr lang="zh-TW" altLang="zh-TW" sz="6000" dirty="0"/>
              <a:t>網路時代的研究風格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858000" cy="990600"/>
          </a:xfrm>
        </p:spPr>
        <p:txBody>
          <a:bodyPr>
            <a:normAutofit lnSpcReduction="10000"/>
          </a:bodyPr>
          <a:lstStyle/>
          <a:p>
            <a:pPr algn="r"/>
            <a:r>
              <a:rPr lang="zh-TW" altLang="en-US" dirty="0"/>
              <a:t>漢珍數位</a:t>
            </a:r>
            <a:r>
              <a:rPr lang="zh-TW" altLang="en-US" dirty="0" smtClean="0"/>
              <a:t>圖書企劃部協理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關雅茹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73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ProQuest </a:t>
            </a:r>
            <a:r>
              <a:rPr lang="zh-TW" altLang="en-US" dirty="0" smtClean="0"/>
              <a:t>全球研究報告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548680"/>
            <a:ext cx="7543800" cy="3886200"/>
          </a:xfrm>
        </p:spPr>
        <p:txBody>
          <a:bodyPr anchor="t"/>
          <a:lstStyle/>
          <a:p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ProQuest 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針對全球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12,000 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多位商學與社科學者所做的調查，除了期刊外，高比例的學者回應，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Working Papers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，數據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Raw Data, 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博碩士論文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(Dissertations) </a:t>
            </a:r>
            <a:r>
              <a:rPr lang="zh-TW" altLang="zh-TW" dirty="0">
                <a:latin typeface="Adobe 繁黑體 Std B" pitchFamily="34" charset="-120"/>
                <a:ea typeface="Adobe 繁黑體 Std B" pitchFamily="34" charset="-120"/>
              </a:rPr>
              <a:t>等都是常用的參考資源，顯示非期刊資源在研究上的價值備受重視。此外，有學者更引用此調查並發表於國際期刊上。</a:t>
            </a:r>
          </a:p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1718253756"/>
              </p:ext>
            </p:extLst>
          </p:nvPr>
        </p:nvGraphicFramePr>
        <p:xfrm>
          <a:off x="2267744" y="2492896"/>
          <a:ext cx="6059405" cy="333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03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原創、跨界、</a:t>
            </a:r>
            <a:r>
              <a:rPr lang="zh-TW" altLang="zh-TW" dirty="0" smtClean="0"/>
              <a:t>多樣性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692696"/>
            <a:ext cx="7776864" cy="3816424"/>
          </a:xfrm>
        </p:spPr>
        <p:txBody>
          <a:bodyPr anchor="t"/>
          <a:lstStyle/>
          <a:p>
            <a:pPr marL="0" indent="0">
              <a:buNone/>
            </a:pPr>
            <a:r>
              <a:rPr lang="zh-TW" altLang="en-US" sz="3200" b="1" dirty="0"/>
              <a:t>第</a:t>
            </a:r>
            <a:r>
              <a:rPr lang="zh-TW" altLang="en-US" sz="3200" b="1" dirty="0" smtClean="0"/>
              <a:t>一手研究史料</a:t>
            </a:r>
            <a:r>
              <a:rPr lang="zh-TW" altLang="en-US" sz="3200" b="1" dirty="0"/>
              <a:t>的</a:t>
            </a:r>
            <a:r>
              <a:rPr lang="zh-TW" altLang="en-US" sz="3200" b="1" dirty="0" smtClean="0"/>
              <a:t>數位化與系統化</a:t>
            </a:r>
            <a:endParaRPr lang="en-US" altLang="zh-TW" sz="3200" b="1" dirty="0" smtClean="0"/>
          </a:p>
          <a:p>
            <a:r>
              <a:rPr lang="zh-TW" altLang="en-US" dirty="0" smtClean="0"/>
              <a:t>台灣地區新聞</a:t>
            </a:r>
            <a:r>
              <a:rPr lang="zh-TW" altLang="en-US" dirty="0" smtClean="0"/>
              <a:t>資源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6" y="1797397"/>
            <a:ext cx="8341197" cy="352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2" y="1772816"/>
            <a:ext cx="8330383" cy="44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6" y="1959616"/>
            <a:ext cx="7791406" cy="42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4365104"/>
            <a:ext cx="7626424" cy="1807096"/>
          </a:xfrm>
        </p:spPr>
        <p:txBody>
          <a:bodyPr>
            <a:noAutofit/>
          </a:bodyPr>
          <a:lstStyle/>
          <a:p>
            <a:r>
              <a:rPr lang="en-GB" altLang="zh-TW" sz="1300" dirty="0"/>
              <a:t>- </a:t>
            </a:r>
            <a:r>
              <a:rPr lang="en-GB" altLang="zh-TW" sz="1300" dirty="0">
                <a:hlinkClick r:id="rId2"/>
              </a:rPr>
              <a:t>The electoral volcano beneath </a:t>
            </a:r>
            <a:r>
              <a:rPr lang="en-GB" altLang="zh-TW" sz="1300" dirty="0" err="1">
                <a:hlinkClick r:id="rId2"/>
              </a:rPr>
              <a:t>hong</a:t>
            </a:r>
            <a:r>
              <a:rPr lang="en-GB" altLang="zh-TW" sz="1300" dirty="0">
                <a:hlinkClick r:id="rId2"/>
              </a:rPr>
              <a:t> </a:t>
            </a:r>
            <a:r>
              <a:rPr lang="en-GB" altLang="zh-TW" sz="1300" dirty="0" err="1">
                <a:hlinkClick r:id="rId2"/>
              </a:rPr>
              <a:t>kong</a:t>
            </a:r>
            <a:r>
              <a:rPr lang="en-GB" altLang="zh-TW" sz="1300" dirty="0">
                <a:hlinkClick r:id="rId2"/>
              </a:rPr>
              <a:t> and </a:t>
            </a:r>
            <a:r>
              <a:rPr lang="en-GB" altLang="zh-TW" sz="1300" dirty="0" err="1">
                <a:hlinkClick r:id="rId2"/>
              </a:rPr>
              <a:t>taiwan</a:t>
            </a:r>
            <a:r>
              <a:rPr lang="en-GB" altLang="zh-TW" sz="1300" dirty="0">
                <a:hlinkClick r:id="rId2"/>
              </a:rPr>
              <a:t> / </a:t>
            </a:r>
            <a:r>
              <a:rPr lang="en-GB" altLang="zh-TW" sz="1300" i="1" dirty="0" err="1">
                <a:hlinkClick r:id="rId2"/>
              </a:rPr>
              <a:t>FT.Com</a:t>
            </a:r>
            <a:r>
              <a:rPr lang="en-GB" altLang="zh-TW" sz="1300" dirty="0"/>
              <a:t> </a:t>
            </a:r>
            <a:br>
              <a:rPr lang="en-GB" altLang="zh-TW" sz="1300" dirty="0"/>
            </a:br>
            <a:r>
              <a:rPr lang="en-GB" altLang="zh-TW" sz="1300" dirty="0"/>
              <a:t>- </a:t>
            </a:r>
            <a:r>
              <a:rPr lang="en-GB" altLang="zh-TW" sz="1300" dirty="0">
                <a:hlinkClick r:id="rId3"/>
              </a:rPr>
              <a:t>Following historic china-</a:t>
            </a:r>
            <a:r>
              <a:rPr lang="en-GB" altLang="zh-TW" sz="1300" dirty="0" err="1">
                <a:hlinkClick r:id="rId3"/>
              </a:rPr>
              <a:t>taiwan</a:t>
            </a:r>
            <a:r>
              <a:rPr lang="en-GB" altLang="zh-TW" sz="1300" dirty="0">
                <a:hlinkClick r:id="rId3"/>
              </a:rPr>
              <a:t> meeting, </a:t>
            </a:r>
            <a:r>
              <a:rPr lang="en-GB" altLang="zh-TW" sz="1300" dirty="0" err="1">
                <a:hlinkClick r:id="rId3"/>
              </a:rPr>
              <a:t>rubio</a:t>
            </a:r>
            <a:r>
              <a:rPr lang="en-GB" altLang="zh-TW" sz="1300" dirty="0">
                <a:hlinkClick r:id="rId3"/>
              </a:rPr>
              <a:t> calls for strengthening U.S.-</a:t>
            </a:r>
            <a:r>
              <a:rPr lang="en-GB" altLang="zh-TW" sz="1300" dirty="0" err="1">
                <a:hlinkClick r:id="rId3"/>
              </a:rPr>
              <a:t>taiwan</a:t>
            </a:r>
            <a:r>
              <a:rPr lang="en-GB" altLang="zh-TW" sz="1300" dirty="0">
                <a:hlinkClick r:id="rId3"/>
              </a:rPr>
              <a:t> relations/ </a:t>
            </a:r>
            <a:r>
              <a:rPr lang="en-GB" altLang="zh-TW" sz="1300" i="1" dirty="0">
                <a:hlinkClick r:id="rId3"/>
              </a:rPr>
              <a:t>Lanham: Federal Information &amp; News Dispatch, </a:t>
            </a:r>
            <a:r>
              <a:rPr lang="en-GB" altLang="zh-TW" sz="1300" i="1" dirty="0" err="1">
                <a:hlinkClick r:id="rId3"/>
              </a:rPr>
              <a:t>Inc</a:t>
            </a:r>
            <a:r>
              <a:rPr lang="en-GB" altLang="zh-TW" sz="1300" dirty="0">
                <a:hlinkClick r:id="rId3"/>
              </a:rPr>
              <a:t> </a:t>
            </a:r>
            <a:br>
              <a:rPr lang="en-GB" altLang="zh-TW" sz="1300" dirty="0">
                <a:hlinkClick r:id="rId3"/>
              </a:rPr>
            </a:br>
            <a:r>
              <a:rPr lang="en-GB" altLang="zh-TW" sz="1300" dirty="0"/>
              <a:t>- </a:t>
            </a:r>
            <a:r>
              <a:rPr lang="en-GB" altLang="zh-TW" sz="1300" dirty="0">
                <a:hlinkClick r:id="rId4"/>
              </a:rPr>
              <a:t>Profitable ties for </a:t>
            </a:r>
            <a:r>
              <a:rPr lang="en-GB" altLang="zh-TW" sz="1300" dirty="0" err="1">
                <a:hlinkClick r:id="rId4"/>
              </a:rPr>
              <a:t>taiwan</a:t>
            </a:r>
            <a:r>
              <a:rPr lang="en-GB" altLang="zh-TW" sz="1300" dirty="0">
                <a:hlinkClick r:id="rId4"/>
              </a:rPr>
              <a:t> and china; negotiators work to sustain relations that have resulted in economic gains/ </a:t>
            </a:r>
            <a:r>
              <a:rPr lang="en-GB" altLang="zh-TW" sz="1300" i="1" dirty="0">
                <a:hlinkClick r:id="rId4"/>
              </a:rPr>
              <a:t>Los Angeles Times</a:t>
            </a:r>
            <a:r>
              <a:rPr lang="en-GB" altLang="zh-TW" sz="1300" dirty="0"/>
              <a:t> </a:t>
            </a:r>
            <a:br>
              <a:rPr lang="en-GB" altLang="zh-TW" sz="1300" dirty="0"/>
            </a:br>
            <a:r>
              <a:rPr lang="en-GB" altLang="zh-TW" sz="1300" dirty="0"/>
              <a:t>- </a:t>
            </a:r>
            <a:r>
              <a:rPr lang="en-GB" altLang="zh-TW" sz="1300" dirty="0">
                <a:hlinkClick r:id="rId5"/>
              </a:rPr>
              <a:t>Historic xi-ma handshake wins mixed reviews amid </a:t>
            </a:r>
            <a:r>
              <a:rPr lang="en-GB" altLang="zh-TW" sz="1300" dirty="0" err="1">
                <a:hlinkClick r:id="rId5"/>
              </a:rPr>
              <a:t>taiwan</a:t>
            </a:r>
            <a:r>
              <a:rPr lang="en-GB" altLang="zh-TW" sz="1300" dirty="0">
                <a:hlinkClick r:id="rId5"/>
              </a:rPr>
              <a:t> election/ </a:t>
            </a:r>
            <a:r>
              <a:rPr lang="en-GB" altLang="zh-TW" sz="1300" i="1" dirty="0">
                <a:hlinkClick r:id="rId5"/>
              </a:rPr>
              <a:t>Lanham: Federal Information &amp; News Dispatch, </a:t>
            </a:r>
            <a:r>
              <a:rPr lang="en-GB" altLang="zh-TW" sz="1300" i="1" dirty="0" err="1">
                <a:hlinkClick r:id="rId5"/>
              </a:rPr>
              <a:t>Inc</a:t>
            </a:r>
            <a:r>
              <a:rPr lang="en-GB" altLang="zh-TW" sz="1300" dirty="0"/>
              <a:t> </a:t>
            </a:r>
            <a:br>
              <a:rPr lang="en-GB" altLang="zh-TW" sz="1300" dirty="0"/>
            </a:br>
            <a:r>
              <a:rPr lang="en-GB" altLang="zh-TW" sz="1300" dirty="0"/>
              <a:t>- </a:t>
            </a:r>
            <a:r>
              <a:rPr lang="en-GB" altLang="zh-TW" sz="1300" dirty="0">
                <a:hlinkClick r:id="rId6"/>
              </a:rPr>
              <a:t>Taiwan independent candidate says to withdraw from presidential election / </a:t>
            </a:r>
            <a:r>
              <a:rPr lang="en-GB" altLang="zh-TW" sz="1300" i="1" dirty="0">
                <a:hlinkClick r:id="rId6"/>
              </a:rPr>
              <a:t>BBC Monitoring Asia Pacific</a:t>
            </a:r>
            <a:r>
              <a:rPr lang="en-GB" altLang="zh-TW" sz="1300" dirty="0"/>
              <a:t> </a:t>
            </a:r>
            <a:endParaRPr lang="zh-TW" altLang="en-US" sz="13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67930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4665"/>
            <a:ext cx="7056784" cy="374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9" y="1268760"/>
            <a:ext cx="860409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8" y="2132856"/>
            <a:ext cx="860409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原創、跨界、</a:t>
            </a:r>
            <a:r>
              <a:rPr lang="zh-TW" altLang="zh-TW" dirty="0" smtClean="0"/>
              <a:t>多樣性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第一手研究史料</a:t>
            </a:r>
            <a:r>
              <a:rPr lang="zh-TW" altLang="en-US" dirty="0"/>
              <a:t>的</a:t>
            </a:r>
            <a:r>
              <a:rPr lang="zh-TW" altLang="en-US" dirty="0" smtClean="0"/>
              <a:t>數位化與系統化</a:t>
            </a:r>
            <a:endParaRPr lang="en-US" altLang="zh-TW" dirty="0" smtClean="0"/>
          </a:p>
          <a:p>
            <a:r>
              <a:rPr lang="zh-TW" altLang="en-US" dirty="0" smtClean="0"/>
              <a:t>數據型資源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00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原創、跨界、</a:t>
            </a:r>
            <a:r>
              <a:rPr lang="zh-TW" altLang="zh-TW" dirty="0" smtClean="0"/>
              <a:t>多樣性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第一手研究史料</a:t>
            </a:r>
            <a:r>
              <a:rPr lang="zh-TW" altLang="en-US" dirty="0"/>
              <a:t>的</a:t>
            </a:r>
            <a:r>
              <a:rPr lang="zh-TW" altLang="en-US" dirty="0" smtClean="0"/>
              <a:t>數位化與系統化</a:t>
            </a:r>
            <a:endParaRPr lang="en-US" altLang="zh-TW" dirty="0" smtClean="0"/>
          </a:p>
          <a:p>
            <a:r>
              <a:rPr lang="zh-TW" altLang="en-US" dirty="0" smtClean="0"/>
              <a:t>歷史與近代期刊、手冊、海報等史料資源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24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原創、跨界、</a:t>
            </a:r>
            <a:r>
              <a:rPr lang="zh-TW" altLang="zh-TW" dirty="0" smtClean="0"/>
              <a:t>多樣性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第一手研究史料</a:t>
            </a:r>
            <a:r>
              <a:rPr lang="zh-TW" altLang="en-US" dirty="0"/>
              <a:t>的</a:t>
            </a:r>
            <a:r>
              <a:rPr lang="zh-TW" altLang="en-US" dirty="0" smtClean="0"/>
              <a:t>數位化與系統化</a:t>
            </a:r>
            <a:endParaRPr lang="en-US" altLang="zh-TW" dirty="0" smtClean="0"/>
          </a:p>
          <a:p>
            <a:r>
              <a:rPr lang="zh-TW" altLang="en-US" dirty="0" smtClean="0"/>
              <a:t>台灣史料資源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15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原創、跨界、</a:t>
            </a:r>
            <a:r>
              <a:rPr lang="zh-TW" altLang="zh-TW" dirty="0" smtClean="0"/>
              <a:t>多樣性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整合性平台的出現</a:t>
            </a:r>
            <a:endParaRPr lang="en-US" altLang="zh-TW" dirty="0" smtClean="0"/>
          </a:p>
          <a:p>
            <a:r>
              <a:rPr lang="en-US" altLang="zh-TW" dirty="0" smtClean="0"/>
              <a:t>ProQuest 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SDOL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CEPS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WRDS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57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原創、跨界、</a:t>
            </a:r>
            <a:r>
              <a:rPr lang="zh-TW" altLang="zh-TW" dirty="0" smtClean="0"/>
              <a:t>多樣性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整合性平台的出現</a:t>
            </a:r>
            <a:endParaRPr lang="en-US" altLang="zh-TW" dirty="0" smtClean="0"/>
          </a:p>
          <a:p>
            <a:r>
              <a:rPr lang="en-US" altLang="zh-TW" dirty="0" smtClean="0"/>
              <a:t>SDOL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CEPS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WRDS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ProQuest 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46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原創、跨界、</a:t>
            </a:r>
            <a:r>
              <a:rPr lang="zh-TW" altLang="zh-TW" dirty="0" smtClean="0"/>
              <a:t>多樣性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OA</a:t>
            </a:r>
            <a:r>
              <a:rPr lang="zh-TW" altLang="en-US" dirty="0" smtClean="0"/>
              <a:t>資料庫的出現</a:t>
            </a:r>
            <a:endParaRPr lang="en-US" altLang="zh-TW" dirty="0"/>
          </a:p>
          <a:p>
            <a:r>
              <a:rPr lang="en-US" altLang="zh-TW" dirty="0" smtClean="0"/>
              <a:t>SSRN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Medline</a:t>
            </a:r>
            <a:r>
              <a:rPr lang="zh-TW" altLang="en-US" dirty="0" smtClean="0"/>
              <a:t>、各式政府統計資料庫、國家型數典計畫、各校自建數位典藏資料庫、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90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還能提供給研究人員什麼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15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History of TBMC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7584" y="764704"/>
            <a:ext cx="7560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ea typeface="標楷體" pitchFamily="65" charset="-120"/>
              </a:rPr>
              <a:t>創立於</a:t>
            </a:r>
            <a:r>
              <a:rPr lang="en-US" altLang="zh-TW" sz="2800" dirty="0" smtClean="0">
                <a:ea typeface="標楷體" pitchFamily="65" charset="-120"/>
              </a:rPr>
              <a:t>1981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endParaRPr lang="en-US" altLang="zh-TW" sz="2800" dirty="0" smtClean="0">
              <a:ea typeface="標楷體" pitchFamily="65" charset="-120"/>
            </a:endParaRPr>
          </a:p>
          <a:p>
            <a:endParaRPr lang="en-US" altLang="zh-TW" dirty="0" smtClean="0">
              <a:solidFill>
                <a:srgbClr val="CC0000"/>
              </a:solidFill>
              <a:ea typeface="標楷體" pitchFamily="65" charset="-120"/>
            </a:endParaRPr>
          </a:p>
          <a:p>
            <a:endParaRPr lang="en-US" altLang="zh-TW" dirty="0">
              <a:solidFill>
                <a:srgbClr val="CC0000"/>
              </a:solidFill>
              <a:ea typeface="標楷體" pitchFamily="65" charset="-120"/>
            </a:endParaRPr>
          </a:p>
          <a:p>
            <a:endParaRPr lang="en-US" altLang="zh-TW" dirty="0" smtClean="0">
              <a:solidFill>
                <a:srgbClr val="CC0000"/>
              </a:solidFill>
              <a:ea typeface="標楷體" pitchFamily="65" charset="-120"/>
            </a:endParaRPr>
          </a:p>
          <a:p>
            <a:endParaRPr lang="en-US" altLang="zh-TW" dirty="0">
              <a:solidFill>
                <a:srgbClr val="CC0000"/>
              </a:solidFill>
              <a:ea typeface="標楷體" pitchFamily="65" charset="-120"/>
            </a:endParaRPr>
          </a:p>
          <a:p>
            <a:endParaRPr lang="en-US" altLang="zh-TW" dirty="0" smtClean="0">
              <a:solidFill>
                <a:srgbClr val="CC0000"/>
              </a:solidFill>
              <a:ea typeface="標楷體" pitchFamily="65" charset="-120"/>
            </a:endParaRPr>
          </a:p>
          <a:p>
            <a:endParaRPr lang="en-US" altLang="zh-TW" dirty="0">
              <a:solidFill>
                <a:srgbClr val="CC0000"/>
              </a:solidFill>
              <a:ea typeface="標楷體" pitchFamily="65" charset="-120"/>
            </a:endParaRPr>
          </a:p>
          <a:p>
            <a:endParaRPr lang="en-US" altLang="zh-TW" dirty="0" smtClean="0">
              <a:solidFill>
                <a:srgbClr val="CC0000"/>
              </a:solidFill>
              <a:ea typeface="標楷體" pitchFamily="65" charset="-120"/>
            </a:endParaRPr>
          </a:p>
          <a:p>
            <a:endParaRPr lang="en-US" altLang="zh-TW" dirty="0">
              <a:solidFill>
                <a:srgbClr val="CC0000"/>
              </a:solidFill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CC0000"/>
                </a:solidFill>
                <a:ea typeface="標楷體" pitchFamily="65" charset="-120"/>
              </a:rPr>
              <a:t>全</a:t>
            </a:r>
            <a:r>
              <a:rPr lang="zh-TW" altLang="en-US" sz="2000" dirty="0">
                <a:solidFill>
                  <a:srgbClr val="CC0000"/>
                </a:solidFill>
                <a:ea typeface="標楷體" pitchFamily="65" charset="-120"/>
              </a:rPr>
              <a:t>台灣第一家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zh-TW" altLang="en-US" sz="2000" dirty="0">
                <a:ea typeface="標楷體" pitchFamily="65" charset="-120"/>
              </a:rPr>
              <a:t>外文資料庫代理商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zh-TW" altLang="en-US" sz="2000" dirty="0">
                <a:ea typeface="標楷體" pitchFamily="65" charset="-120"/>
              </a:rPr>
              <a:t>中文資料庫製作商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rgbClr val="CC0000"/>
                </a:solidFill>
                <a:ea typeface="標楷體" pitchFamily="65" charset="-120"/>
              </a:rPr>
              <a:t>數位內容領導者</a:t>
            </a:r>
          </a:p>
          <a:p>
            <a:pPr lvl="1">
              <a:buFontTx/>
              <a:buChar char="•"/>
            </a:pPr>
            <a:r>
              <a:rPr lang="zh-TW" altLang="en-US" sz="2000" dirty="0">
                <a:ea typeface="標楷體" pitchFamily="65" charset="-120"/>
              </a:rPr>
              <a:t>中文資料庫代理</a:t>
            </a:r>
          </a:p>
          <a:p>
            <a:pPr lvl="1">
              <a:buFontTx/>
              <a:buChar char="•"/>
            </a:pPr>
            <a:r>
              <a:rPr lang="zh-TW" altLang="en-US" sz="2000" dirty="0">
                <a:ea typeface="標楷體" pitchFamily="65" charset="-120"/>
              </a:rPr>
              <a:t>數位內容製作供應商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805123959"/>
              </p:ext>
            </p:extLst>
          </p:nvPr>
        </p:nvGraphicFramePr>
        <p:xfrm>
          <a:off x="539552" y="1196752"/>
          <a:ext cx="820891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004048" y="2765252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2013</a:t>
            </a:r>
            <a:r>
              <a:rPr lang="zh-TW" altLang="en-US" b="1" dirty="0"/>
              <a:t>年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- </a:t>
            </a:r>
            <a:r>
              <a:rPr lang="en-US" altLang="zh-TW" dirty="0" smtClean="0"/>
              <a:t>《</a:t>
            </a:r>
            <a:r>
              <a:rPr lang="zh-TW" altLang="en-US" dirty="0"/>
              <a:t>全臺詩博覽資料庫</a:t>
            </a:r>
            <a:r>
              <a:rPr lang="en-US" altLang="zh-TW" dirty="0"/>
              <a:t>》</a:t>
            </a:r>
            <a:r>
              <a:rPr lang="zh-TW" altLang="en-US" dirty="0"/>
              <a:t>榮獲行政院文化</a:t>
            </a:r>
            <a:r>
              <a:rPr lang="zh-TW" altLang="en-US" dirty="0" smtClean="0"/>
              <a:t>部「</a:t>
            </a:r>
            <a:r>
              <a:rPr lang="zh-TW" altLang="en-US" dirty="0"/>
              <a:t>創新營運獎」</a:t>
            </a:r>
          </a:p>
          <a:p>
            <a:r>
              <a:rPr lang="en-US" altLang="zh-TW" b="1" dirty="0"/>
              <a:t>2009</a:t>
            </a:r>
            <a:r>
              <a:rPr lang="zh-TW" altLang="en-US" b="1" dirty="0"/>
              <a:t>年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- </a:t>
            </a:r>
            <a:r>
              <a:rPr lang="zh-TW" altLang="en-US" dirty="0"/>
              <a:t>連續三年入圍數位金鼎獎 「年度數位出版公司獎」</a:t>
            </a:r>
            <a:br>
              <a:rPr lang="zh-TW" altLang="en-US" dirty="0"/>
            </a:br>
            <a:r>
              <a:rPr lang="en-US" altLang="zh-TW" b="1" dirty="0" smtClean="0"/>
              <a:t>2008</a:t>
            </a:r>
            <a:r>
              <a:rPr lang="zh-TW" altLang="en-US" b="1" dirty="0"/>
              <a:t>年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- </a:t>
            </a:r>
            <a:r>
              <a:rPr lang="zh-TW" altLang="en-US" dirty="0"/>
              <a:t>「臺灣百年寫真資料庫」榮獲行政院新聞局</a:t>
            </a:r>
            <a:r>
              <a:rPr lang="en-US" altLang="zh-TW" dirty="0"/>
              <a:t>97</a:t>
            </a:r>
            <a:r>
              <a:rPr lang="zh-TW" altLang="en-US" dirty="0"/>
              <a:t>年度補助數位發行出版</a:t>
            </a:r>
            <a:r>
              <a:rPr lang="zh-TW" altLang="en-US" dirty="0" smtClean="0"/>
              <a:t>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0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內容與平台服務上，對於研究者的研究風格上並沒有產生太大的變化。大多數的學術書仍維持以</a:t>
            </a:r>
            <a:r>
              <a:rPr lang="en-US" altLang="zh-TW" dirty="0" smtClean="0"/>
              <a:t>PDF</a:t>
            </a:r>
            <a:r>
              <a:rPr lang="zh-TW" altLang="en-US" dirty="0" smtClean="0"/>
              <a:t>檔作為電子書呈現方式，或許對於預算上或是典藏空間上，的確有了相當不同的變化。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66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研究</a:t>
            </a:r>
            <a:r>
              <a:rPr lang="zh-TW" altLang="zh-TW" dirty="0"/>
              <a:t>資源的</a:t>
            </a:r>
            <a:r>
              <a:rPr lang="zh-TW" altLang="en-US" dirty="0"/>
              <a:t>共建</a:t>
            </a:r>
            <a:r>
              <a:rPr lang="zh-TW" altLang="zh-TW" dirty="0"/>
              <a:t>共享</a:t>
            </a:r>
            <a:r>
              <a:rPr lang="zh-TW" altLang="en-US" dirty="0"/>
              <a:t>與聯盟採購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2006</a:t>
            </a:r>
            <a:r>
              <a:rPr lang="zh-TW" altLang="en-US" dirty="0"/>
              <a:t> </a:t>
            </a:r>
            <a:r>
              <a:rPr lang="zh-TW" altLang="en-US" dirty="0" smtClean="0"/>
              <a:t>的科技部人文處推動人文研究資源的全國版採購計畫，後續於</a:t>
            </a:r>
            <a:r>
              <a:rPr lang="en-US" altLang="zh-TW" dirty="0" smtClean="0"/>
              <a:t>2009</a:t>
            </a:r>
            <a:r>
              <a:rPr lang="zh-TW" altLang="en-US" dirty="0" smtClean="0"/>
              <a:t>進一步推動第二外語的大型採購計畫。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85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 研究</a:t>
            </a:r>
            <a:r>
              <a:rPr lang="zh-TW" altLang="zh-TW" dirty="0"/>
              <a:t>資源的</a:t>
            </a:r>
            <a:r>
              <a:rPr lang="zh-TW" altLang="en-US" dirty="0"/>
              <a:t>共建</a:t>
            </a:r>
            <a:r>
              <a:rPr lang="zh-TW" altLang="zh-TW" dirty="0"/>
              <a:t>共享</a:t>
            </a:r>
            <a:r>
              <a:rPr lang="zh-TW" altLang="en-US" dirty="0"/>
              <a:t>與聯盟採購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國家圖書館的全國公共圖書館共享計畫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研究</a:t>
            </a:r>
            <a:r>
              <a:rPr lang="zh-TW" altLang="zh-TW" dirty="0"/>
              <a:t>資源的</a:t>
            </a:r>
            <a:r>
              <a:rPr lang="zh-TW" altLang="en-US" dirty="0"/>
              <a:t>共建</a:t>
            </a:r>
            <a:r>
              <a:rPr lang="zh-TW" altLang="zh-TW" dirty="0"/>
              <a:t>共享</a:t>
            </a:r>
            <a:r>
              <a:rPr lang="zh-TW" altLang="en-US" dirty="0"/>
              <a:t>與聯盟採購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國家圖書館的全國公共圖書館共享計畫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3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研究</a:t>
            </a:r>
            <a:r>
              <a:rPr lang="zh-TW" altLang="zh-TW" dirty="0"/>
              <a:t>資源的</a:t>
            </a:r>
            <a:r>
              <a:rPr lang="zh-TW" altLang="en-US" dirty="0"/>
              <a:t>共建</a:t>
            </a:r>
            <a:r>
              <a:rPr lang="zh-TW" altLang="zh-TW" dirty="0"/>
              <a:t>共享</a:t>
            </a:r>
            <a:r>
              <a:rPr lang="zh-TW" altLang="en-US" dirty="0"/>
              <a:t>與聯盟採購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2008TABEC</a:t>
            </a:r>
            <a:r>
              <a:rPr lang="zh-TW" altLang="en-US" dirty="0" smtClean="0"/>
              <a:t>聯盟</a:t>
            </a:r>
            <a:endParaRPr lang="en-US" altLang="zh-TW" dirty="0" smtClean="0"/>
          </a:p>
          <a:p>
            <a:r>
              <a:rPr lang="en-US" altLang="zh-TW" dirty="0" smtClean="0"/>
              <a:t>2010</a:t>
            </a:r>
            <a:r>
              <a:rPr lang="zh-TW" altLang="en-US" dirty="0" smtClean="0"/>
              <a:t>技專聯盟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64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研究</a:t>
            </a:r>
            <a:r>
              <a:rPr lang="zh-TW" altLang="zh-TW" dirty="0"/>
              <a:t>資源的</a:t>
            </a:r>
            <a:r>
              <a:rPr lang="zh-TW" altLang="en-US" dirty="0"/>
              <a:t>共建</a:t>
            </a:r>
            <a:r>
              <a:rPr lang="zh-TW" altLang="zh-TW" dirty="0"/>
              <a:t>共享</a:t>
            </a:r>
            <a:r>
              <a:rPr lang="zh-TW" altLang="en-US" dirty="0"/>
              <a:t>與聯盟採購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對於研究人員來說</a:t>
            </a:r>
            <a:endParaRPr lang="en-US" altLang="zh-TW" dirty="0" smtClean="0"/>
          </a:p>
          <a:p>
            <a:r>
              <a:rPr lang="zh-TW" altLang="en-US" dirty="0"/>
              <a:t>擁有更</a:t>
            </a:r>
            <a:r>
              <a:rPr lang="zh-TW" altLang="en-US" dirty="0" smtClean="0"/>
              <a:t>豐富的研究資源</a:t>
            </a:r>
            <a:endParaRPr lang="en-US" altLang="zh-TW" dirty="0" smtClean="0"/>
          </a:p>
          <a:p>
            <a:r>
              <a:rPr lang="zh-TW" altLang="en-US" dirty="0"/>
              <a:t>獲得</a:t>
            </a:r>
            <a:r>
              <a:rPr lang="zh-TW" altLang="en-US" dirty="0" smtClean="0"/>
              <a:t>更均衡的研究環境</a:t>
            </a:r>
            <a:endParaRPr lang="en-US" altLang="zh-TW" dirty="0" smtClean="0"/>
          </a:p>
          <a:p>
            <a:r>
              <a:rPr lang="zh-TW" altLang="en-US" dirty="0"/>
              <a:t>得到更多跨</a:t>
            </a:r>
            <a:r>
              <a:rPr lang="zh-TW" altLang="en-US" dirty="0" smtClean="0"/>
              <a:t>界研究上，資源取得的途徑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76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050360" cy="160020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教學資源</a:t>
            </a:r>
            <a:r>
              <a:rPr lang="zh-TW" altLang="zh-TW" dirty="0" smtClean="0"/>
              <a:t>強調</a:t>
            </a:r>
            <a:r>
              <a:rPr lang="zh-TW" altLang="en-US" dirty="0" smtClean="0"/>
              <a:t>實務</a:t>
            </a:r>
            <a:r>
              <a:rPr lang="zh-TW" altLang="en-US" dirty="0"/>
              <a:t>案</a:t>
            </a:r>
            <a:r>
              <a:rPr lang="zh-TW" altLang="zh-TW" dirty="0" smtClean="0"/>
              <a:t>例</a:t>
            </a:r>
            <a:r>
              <a:rPr lang="zh-TW" altLang="zh-TW" dirty="0"/>
              <a:t>、</a:t>
            </a:r>
            <a:r>
              <a:rPr lang="zh-TW" altLang="zh-TW" dirty="0" smtClean="0"/>
              <a:t>多媒體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HBR</a:t>
            </a:r>
            <a:r>
              <a:rPr lang="zh-TW" altLang="en-US" dirty="0" smtClean="0"/>
              <a:t> </a:t>
            </a:r>
            <a:r>
              <a:rPr lang="en-US" altLang="zh-TW" dirty="0" smtClean="0"/>
              <a:t>Case study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市場調查分析報告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產業</a:t>
            </a:r>
            <a:r>
              <a:rPr lang="zh-TW" altLang="en-US" dirty="0" smtClean="0"/>
              <a:t>雜誌資訊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571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050360" cy="160020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教學資源強調應用案例、</a:t>
            </a:r>
            <a:r>
              <a:rPr lang="zh-TW" altLang="zh-TW" dirty="0" smtClean="0"/>
              <a:t>多媒體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影音教學不是一</a:t>
            </a:r>
            <a:r>
              <a:rPr lang="zh-TW" altLang="en-US" dirty="0" smtClean="0"/>
              <a:t>件新鮮事</a:t>
            </a:r>
            <a:endParaRPr lang="en-US" altLang="zh-TW" dirty="0" smtClean="0"/>
          </a:p>
          <a:p>
            <a:r>
              <a:rPr lang="zh-TW" altLang="en-US" dirty="0"/>
              <a:t>自製影音教學或是</a:t>
            </a:r>
            <a:r>
              <a:rPr lang="zh-TW" altLang="en-US" dirty="0" smtClean="0"/>
              <a:t>分享是一件新鮮事：</a:t>
            </a:r>
            <a:r>
              <a:rPr lang="en-US" altLang="zh-TW" dirty="0" smtClean="0"/>
              <a:t>MOOC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TED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Youtube</a:t>
            </a:r>
            <a:endParaRPr lang="en-US" altLang="zh-TW" dirty="0" smtClean="0"/>
          </a:p>
          <a:p>
            <a:r>
              <a:rPr lang="zh-TW" altLang="en-US" dirty="0"/>
              <a:t>影音教學成本大幅</a:t>
            </a:r>
            <a:r>
              <a:rPr lang="zh-TW" altLang="en-US" dirty="0" smtClean="0"/>
              <a:t>降低是一件新鮮事：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搜尋成本、採購成本、剪輯成本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769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教學資源強調應用案例、</a:t>
            </a:r>
            <a:r>
              <a:rPr lang="zh-TW" altLang="zh-TW" dirty="0" smtClean="0"/>
              <a:t>多媒體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影</a:t>
            </a:r>
            <a:r>
              <a:rPr lang="zh-TW" altLang="en-US" dirty="0" smtClean="0"/>
              <a:t>音資料庫在近幾</a:t>
            </a:r>
            <a:r>
              <a:rPr lang="zh-TW" altLang="en-US" dirty="0"/>
              <a:t>年蔚為</a:t>
            </a:r>
            <a:r>
              <a:rPr lang="zh-TW" altLang="en-US" dirty="0" smtClean="0"/>
              <a:t>風尚：</a:t>
            </a:r>
            <a:endParaRPr lang="en-US" altLang="zh-TW" dirty="0" smtClean="0"/>
          </a:p>
          <a:p>
            <a:r>
              <a:rPr lang="zh-TW" altLang="en-US" dirty="0"/>
              <a:t>國外</a:t>
            </a:r>
            <a:r>
              <a:rPr lang="zh-TW" altLang="en-US" dirty="0" smtClean="0"/>
              <a:t>產品：</a:t>
            </a:r>
            <a:endParaRPr lang="en-US" altLang="zh-TW" dirty="0" smtClean="0"/>
          </a:p>
          <a:p>
            <a:r>
              <a:rPr lang="zh-TW" altLang="en-US" dirty="0"/>
              <a:t>國內產品：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57136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數位資源的研究</a:t>
            </a:r>
            <a:r>
              <a:rPr lang="zh-TW" altLang="zh-TW" dirty="0" smtClean="0"/>
              <a:t>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教學</a:t>
            </a:r>
            <a:r>
              <a:rPr lang="zh-TW" altLang="zh-TW" dirty="0"/>
              <a:t>應用與其反思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數位</a:t>
            </a:r>
            <a:r>
              <a:rPr lang="zh-TW" altLang="en-US" dirty="0"/>
              <a:t>研究</a:t>
            </a:r>
            <a:r>
              <a:rPr lang="zh-TW" altLang="en-US" dirty="0" smtClean="0"/>
              <a:t>資源在政府努力、高教持續投入、業界汲汲營營之下，其巨量的資訊已經不是</a:t>
            </a:r>
            <a:r>
              <a:rPr lang="en-US" altLang="zh-TW" dirty="0" smtClean="0"/>
              <a:t>『</a:t>
            </a:r>
            <a:r>
              <a:rPr lang="zh-TW" altLang="en-US" dirty="0" smtClean="0"/>
              <a:t>資訊爆炸</a:t>
            </a:r>
            <a:r>
              <a:rPr lang="en-US" altLang="zh-TW" dirty="0" smtClean="0"/>
              <a:t>』</a:t>
            </a:r>
            <a:r>
              <a:rPr lang="zh-TW" altLang="en-US" dirty="0" smtClean="0"/>
              <a:t>四個字可以說明。</a:t>
            </a:r>
            <a:endParaRPr lang="en-US" altLang="zh-TW" dirty="0" smtClean="0"/>
          </a:p>
          <a:p>
            <a:r>
              <a:rPr lang="zh-TW" altLang="en-US" dirty="0" smtClean="0"/>
              <a:t>研究開始有了指標</a:t>
            </a:r>
            <a:r>
              <a:rPr lang="zh-TW" altLang="en-US" dirty="0"/>
              <a:t>，</a:t>
            </a:r>
            <a:r>
              <a:rPr lang="zh-TW" altLang="en-US" dirty="0" smtClean="0"/>
              <a:t>從</a:t>
            </a:r>
            <a:r>
              <a:rPr lang="en-US" altLang="zh-TW" dirty="0" smtClean="0"/>
              <a:t>SSCI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SCI</a:t>
            </a:r>
            <a:r>
              <a:rPr lang="zh-TW" altLang="en-US" dirty="0" smtClean="0"/>
              <a:t>到</a:t>
            </a:r>
            <a:r>
              <a:rPr lang="en-US" altLang="zh-TW" dirty="0" smtClean="0"/>
              <a:t>TSSCI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TSCI</a:t>
            </a:r>
            <a:r>
              <a:rPr lang="zh-TW" altLang="en-US" dirty="0" smtClean="0"/>
              <a:t>，似乎學術成果有了分級，真的可以解決部分研究資源查找、解析、應用的困擾，但是卻在某種程度限縮網路時代可以帶來的三大風格改變的規模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14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History of TBMC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代理品牌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4" y="836712"/>
            <a:ext cx="8550275" cy="417671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34925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數位資源的研究、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教學應用與其反思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 </a:t>
            </a:r>
            <a:r>
              <a:rPr lang="zh-TW" altLang="zh-TW" dirty="0" smtClean="0"/>
              <a:t>研究</a:t>
            </a:r>
            <a:r>
              <a:rPr lang="zh-TW" altLang="en-US" b="1" dirty="0">
                <a:solidFill>
                  <a:srgbClr val="FF0000"/>
                </a:solidFill>
              </a:rPr>
              <a:t>可以更</a:t>
            </a:r>
            <a:r>
              <a:rPr lang="zh-TW" altLang="zh-TW" dirty="0" smtClean="0"/>
              <a:t>原</a:t>
            </a:r>
            <a:r>
              <a:rPr lang="zh-TW" altLang="zh-TW" dirty="0"/>
              <a:t>創、跨界、多樣性</a:t>
            </a:r>
          </a:p>
          <a:p>
            <a:r>
              <a:rPr lang="zh-TW" altLang="en-US" dirty="0"/>
              <a:t>  </a:t>
            </a:r>
            <a:r>
              <a:rPr lang="zh-TW" altLang="en-US" dirty="0" smtClean="0"/>
              <a:t>研究</a:t>
            </a:r>
            <a:r>
              <a:rPr lang="zh-TW" altLang="en-US" b="1" dirty="0">
                <a:solidFill>
                  <a:srgbClr val="FF0000"/>
                </a:solidFill>
              </a:rPr>
              <a:t>可以更</a:t>
            </a:r>
            <a:r>
              <a:rPr lang="zh-TW" altLang="en-US" dirty="0" smtClean="0"/>
              <a:t>共</a:t>
            </a:r>
            <a:r>
              <a:rPr lang="zh-TW" altLang="en-US" dirty="0"/>
              <a:t>建</a:t>
            </a:r>
            <a:r>
              <a:rPr lang="zh-TW" altLang="zh-TW" dirty="0"/>
              <a:t>共享</a:t>
            </a:r>
            <a:r>
              <a:rPr lang="zh-TW" altLang="en-US" dirty="0"/>
              <a:t>與聯盟採購</a:t>
            </a:r>
            <a:endParaRPr lang="zh-TW" altLang="zh-TW" dirty="0"/>
          </a:p>
          <a:p>
            <a:r>
              <a:rPr lang="en-US" altLang="zh-TW" dirty="0"/>
              <a:t> </a:t>
            </a:r>
            <a:r>
              <a:rPr lang="zh-TW" altLang="en-US" dirty="0"/>
              <a:t> </a:t>
            </a:r>
            <a:r>
              <a:rPr lang="zh-TW" altLang="zh-TW" dirty="0" smtClean="0"/>
              <a:t>教學</a:t>
            </a:r>
            <a:r>
              <a:rPr lang="zh-TW" altLang="en-US" b="1" dirty="0">
                <a:solidFill>
                  <a:srgbClr val="FF0000"/>
                </a:solidFill>
              </a:rPr>
              <a:t>可以更</a:t>
            </a:r>
            <a:r>
              <a:rPr lang="zh-TW" altLang="zh-TW" dirty="0" smtClean="0"/>
              <a:t>強調</a:t>
            </a:r>
            <a:r>
              <a:rPr lang="zh-TW" altLang="zh-TW" dirty="0"/>
              <a:t>應用案例、多媒體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22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 </a:t>
            </a:r>
            <a:r>
              <a:rPr lang="en-US" altLang="zh-TW" sz="4400" dirty="0" smtClean="0"/>
              <a:t>Q &amp; A</a:t>
            </a:r>
            <a:endParaRPr lang="zh-TW" altLang="en-US" sz="4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zh-TW" altLang="en-US" dirty="0"/>
              <a:t>漢珍數位</a:t>
            </a:r>
            <a:r>
              <a:rPr lang="zh-TW" altLang="en-US" dirty="0" smtClean="0"/>
              <a:t>圖書 企劃部協理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關雅茹 </a:t>
            </a:r>
            <a:r>
              <a:rPr lang="en-US" altLang="zh-TW" dirty="0" smtClean="0"/>
              <a:t>Donna </a:t>
            </a:r>
            <a:r>
              <a:rPr lang="en-US" altLang="zh-TW" dirty="0" err="1" smtClean="0"/>
              <a:t>Kuan</a:t>
            </a:r>
            <a:endParaRPr lang="en-US" altLang="zh-TW" dirty="0" smtClean="0"/>
          </a:p>
          <a:p>
            <a:pPr algn="r"/>
            <a:r>
              <a:rPr lang="en-US" altLang="zh-TW" dirty="0" smtClean="0"/>
              <a:t>donn@tts.tbmc.com.tw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93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"/>
          <a:stretch/>
        </p:blipFill>
        <p:spPr>
          <a:xfrm>
            <a:off x="755576" y="519508"/>
            <a:ext cx="7488832" cy="47817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『</a:t>
            </a:r>
            <a:r>
              <a:rPr lang="zh-TW" altLang="en-US" dirty="0"/>
              <a:t>網路</a:t>
            </a:r>
            <a:r>
              <a:rPr lang="en-US" altLang="zh-TW" dirty="0" smtClean="0"/>
              <a:t>』</a:t>
            </a:r>
            <a:r>
              <a:rPr lang="zh-TW" altLang="en-US" dirty="0" smtClean="0"/>
              <a:t>前時代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30764"/>
            <a:ext cx="3299675" cy="228614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5"/>
          <a:stretch/>
        </p:blipFill>
        <p:spPr>
          <a:xfrm>
            <a:off x="4644008" y="563837"/>
            <a:ext cx="3278716" cy="23945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8122"/>
            <a:ext cx="3299675" cy="23788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30764"/>
            <a:ext cx="3278716" cy="22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zh-TW" altLang="en-US" dirty="0" smtClean="0"/>
              <a:t>案例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/>
          <a:stretch/>
        </p:blipFill>
        <p:spPr>
          <a:xfrm>
            <a:off x="755576" y="671691"/>
            <a:ext cx="2905156" cy="3463330"/>
          </a:xfrm>
        </p:spPr>
      </p:pic>
      <p:sp>
        <p:nvSpPr>
          <p:cNvPr id="5" name="文字方塊 4"/>
          <p:cNvSpPr txBox="1"/>
          <p:nvPr/>
        </p:nvSpPr>
        <p:spPr>
          <a:xfrm>
            <a:off x="3923928" y="671691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決定研究題目後，老師開始重新精讀以往所讀過的</a:t>
            </a:r>
            <a:r>
              <a:rPr lang="zh-TW" altLang="en-US" sz="2400" dirty="0">
                <a:solidFill>
                  <a:srgbClr val="FF0000"/>
                </a:solidFill>
              </a:rPr>
              <a:t>經典專書</a:t>
            </a:r>
            <a:r>
              <a:rPr lang="zh-TW" altLang="en-US" sz="2400" dirty="0"/>
              <a:t>，在相關合併策略的段落上面留下標記，再反覆研讀這些段落，構思出可以和研究題目結合應用的部分，最後選擇採實證主義的方法論，透過問卷法來進行實證</a:t>
            </a:r>
            <a:r>
              <a:rPr lang="zh-TW" altLang="en-US" sz="2400" dirty="0" smtClean="0"/>
              <a:t>研究完成</a:t>
            </a:r>
            <a:r>
              <a:rPr lang="zh-TW" altLang="en-US" sz="2400" dirty="0"/>
              <a:t>問卷設計以後，必須開始</a:t>
            </a:r>
            <a:r>
              <a:rPr lang="zh-TW" altLang="en-US" sz="2400" dirty="0">
                <a:solidFill>
                  <a:srgbClr val="FF0000"/>
                </a:solidFill>
              </a:rPr>
              <a:t>查詢企業的連絡資訊</a:t>
            </a:r>
            <a:r>
              <a:rPr lang="zh-TW" altLang="en-US" sz="2400" dirty="0"/>
              <a:t>，接下來更要從圖書館中的</a:t>
            </a:r>
            <a:r>
              <a:rPr lang="zh-TW" altLang="en-US" sz="2400" dirty="0">
                <a:solidFill>
                  <a:srgbClr val="FF0000"/>
                </a:solidFill>
              </a:rPr>
              <a:t>報章雜誌</a:t>
            </a:r>
            <a:r>
              <a:rPr lang="zh-TW" altLang="en-US" sz="2400" dirty="0"/>
              <a:t>、</a:t>
            </a:r>
            <a:r>
              <a:rPr lang="zh-TW" altLang="en-US" sz="2400" dirty="0">
                <a:solidFill>
                  <a:srgbClr val="FF0000"/>
                </a:solidFill>
              </a:rPr>
              <a:t>企業年報</a:t>
            </a:r>
            <a:r>
              <a:rPr lang="zh-TW" altLang="en-US" sz="2400" dirty="0"/>
              <a:t>及</a:t>
            </a:r>
            <a:r>
              <a:rPr lang="zh-TW" altLang="en-US" sz="2400" dirty="0">
                <a:solidFill>
                  <a:srgbClr val="FF0000"/>
                </a:solidFill>
              </a:rPr>
              <a:t>政府出版品</a:t>
            </a:r>
            <a:r>
              <a:rPr lang="zh-TW" altLang="en-US" sz="2400" dirty="0"/>
              <a:t>來翻閱各企業在合併前後的營運情況，以收集問卷題目以外的資訊。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55576" y="436510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1200" dirty="0"/>
              <a:t>http://www.tbmc.com.tw/blog/?p=2606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68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zh-TW" altLang="en-US" dirty="0" smtClean="0"/>
              <a:t>案例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1560" y="562967"/>
            <a:ext cx="2667015" cy="355886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07904" y="692696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楊</a:t>
            </a:r>
            <a:r>
              <a:rPr lang="zh-TW" altLang="en-US" sz="2400" dirty="0"/>
              <a:t>教授苦笑說：「（我）一片片慢慢找，看到一個相關的就抄下來，連名不見經傳的</a:t>
            </a:r>
            <a:r>
              <a:rPr lang="zh-TW" altLang="en-US" sz="2400" dirty="0">
                <a:solidFill>
                  <a:srgbClr val="FF0000"/>
                </a:solidFill>
              </a:rPr>
              <a:t>書</a:t>
            </a:r>
            <a:r>
              <a:rPr lang="zh-TW" altLang="en-US" sz="2400" dirty="0"/>
              <a:t>也要抄，因為不知道什麼時候會用到。」單是</a:t>
            </a:r>
            <a:r>
              <a:rPr lang="en-US" altLang="zh-TW" sz="2400" dirty="0"/>
              <a:t>1788</a:t>
            </a:r>
            <a:r>
              <a:rPr lang="zh-TW" altLang="en-US" sz="2400" dirty="0"/>
              <a:t>－</a:t>
            </a:r>
            <a:r>
              <a:rPr lang="en-US" altLang="zh-TW" sz="2400" dirty="0"/>
              <a:t>1799</a:t>
            </a:r>
            <a:r>
              <a:rPr lang="zh-TW" altLang="en-US" sz="2400" dirty="0"/>
              <a:t>年的</a:t>
            </a:r>
            <a:r>
              <a:rPr lang="zh-TW" altLang="en-US" sz="2400" dirty="0">
                <a:solidFill>
                  <a:srgbClr val="FF0000"/>
                </a:solidFill>
              </a:rPr>
              <a:t>微縮片書目</a:t>
            </a:r>
            <a:r>
              <a:rPr lang="zh-TW" altLang="en-US" sz="2400" dirty="0"/>
              <a:t>，就查閱一個月，共作了二千多張書目卡片。接著經過幾輪淘汰，最後篩選了</a:t>
            </a:r>
            <a:r>
              <a:rPr lang="en-US" altLang="zh-TW" sz="2400" dirty="0"/>
              <a:t>130</a:t>
            </a:r>
            <a:r>
              <a:rPr lang="zh-TW" altLang="en-US" sz="2400" dirty="0"/>
              <a:t>筆有用的</a:t>
            </a:r>
            <a:r>
              <a:rPr lang="zh-TW" altLang="en-US" sz="2400" dirty="0">
                <a:solidFill>
                  <a:srgbClr val="FF0000"/>
                </a:solidFill>
              </a:rPr>
              <a:t>一手資料</a:t>
            </a:r>
            <a:r>
              <a:rPr lang="zh-TW" altLang="en-US" sz="2400" dirty="0"/>
              <a:t>，尚待他從各圖書館中一本本挖掘出來閱讀、做筆記</a:t>
            </a:r>
            <a:r>
              <a:rPr lang="zh-TW" altLang="en-US" sz="2400" dirty="0" smtClean="0"/>
              <a:t>。就</a:t>
            </a:r>
            <a:r>
              <a:rPr lang="zh-TW" altLang="en-US" sz="2400" dirty="0"/>
              <a:t>這樣，他花了三年的時間，讀資料、做筆記，為博士論文的寫作做前置工作。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6833" y="4365104"/>
            <a:ext cx="266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1200" dirty="0"/>
              <a:t>http://www.tbmc.com.tw/blog/?p=2642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493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在還沒有網路時代之前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學術領域跨界的困難</a:t>
            </a:r>
            <a:endParaRPr lang="en-US" altLang="zh-TW" sz="3200" dirty="0" smtClean="0"/>
          </a:p>
          <a:p>
            <a:r>
              <a:rPr lang="zh-TW" altLang="en-US" sz="3200" dirty="0" smtClean="0"/>
              <a:t>領域</a:t>
            </a:r>
            <a:r>
              <a:rPr lang="zh-TW" altLang="en-US" sz="3200" dirty="0"/>
              <a:t>頂尖期刊是唯一研究</a:t>
            </a:r>
            <a:r>
              <a:rPr lang="zh-TW" altLang="en-US" sz="3200" dirty="0" smtClean="0"/>
              <a:t>指標</a:t>
            </a:r>
            <a:endParaRPr lang="en-US" altLang="zh-TW" sz="3200" dirty="0" smtClean="0"/>
          </a:p>
          <a:p>
            <a:r>
              <a:rPr lang="zh-TW" altLang="en-US" sz="3200" dirty="0" smtClean="0"/>
              <a:t>實證研究數據或資訊，無法累積或是迅速獲得</a:t>
            </a:r>
            <a:endParaRPr lang="en-US" altLang="zh-TW" sz="32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23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網路時代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9403"/>
            <a:ext cx="7200800" cy="479180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18346" r="14419" b="8266"/>
          <a:stretch/>
        </p:blipFill>
        <p:spPr bwMode="auto">
          <a:xfrm>
            <a:off x="218951" y="446557"/>
            <a:ext cx="8761400" cy="48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研究與教學的風格改變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  </a:t>
            </a:r>
            <a:r>
              <a:rPr lang="zh-TW" altLang="zh-TW" sz="3200" dirty="0" smtClean="0"/>
              <a:t>研究</a:t>
            </a:r>
            <a:r>
              <a:rPr lang="zh-TW" altLang="zh-TW" sz="3200" dirty="0"/>
              <a:t>資源強調原創、跨界、</a:t>
            </a:r>
            <a:r>
              <a:rPr lang="zh-TW" altLang="zh-TW" sz="3200" dirty="0" smtClean="0"/>
              <a:t>多樣性</a:t>
            </a:r>
            <a:endParaRPr lang="zh-TW" altLang="zh-TW" sz="3200" dirty="0"/>
          </a:p>
          <a:p>
            <a:r>
              <a:rPr lang="zh-TW" altLang="en-US" sz="3200" dirty="0" smtClean="0"/>
              <a:t>  研究</a:t>
            </a:r>
            <a:r>
              <a:rPr lang="zh-TW" altLang="zh-TW" sz="3200" dirty="0"/>
              <a:t>資源的</a:t>
            </a:r>
            <a:r>
              <a:rPr lang="zh-TW" altLang="en-US" sz="3200" dirty="0"/>
              <a:t>共建</a:t>
            </a:r>
            <a:r>
              <a:rPr lang="zh-TW" altLang="zh-TW" sz="3200" dirty="0"/>
              <a:t>共享</a:t>
            </a:r>
            <a:r>
              <a:rPr lang="zh-TW" altLang="en-US" sz="3200" dirty="0"/>
              <a:t>與聯盟採購</a:t>
            </a:r>
            <a:endParaRPr lang="zh-TW" altLang="zh-TW" sz="3200" dirty="0"/>
          </a:p>
          <a:p>
            <a:r>
              <a:rPr lang="en-US" altLang="zh-TW" sz="3200" dirty="0" smtClean="0"/>
              <a:t> </a:t>
            </a:r>
            <a:r>
              <a:rPr lang="zh-TW" altLang="en-US" sz="3200" dirty="0" smtClean="0"/>
              <a:t> </a:t>
            </a:r>
            <a:r>
              <a:rPr lang="zh-TW" altLang="zh-TW" sz="3200" dirty="0" smtClean="0"/>
              <a:t>教學</a:t>
            </a:r>
            <a:r>
              <a:rPr lang="zh-TW" altLang="zh-TW" sz="3200" dirty="0"/>
              <a:t>資源強調應用案例、多媒體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7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Quest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E31837"/>
    </a:accent1>
    <a:accent2>
      <a:srgbClr val="F37321"/>
    </a:accent2>
    <a:accent3>
      <a:srgbClr val="009DDC"/>
    </a:accent3>
    <a:accent4>
      <a:srgbClr val="A3A510"/>
    </a:accent4>
    <a:accent5>
      <a:srgbClr val="00A18E"/>
    </a:accent5>
    <a:accent6>
      <a:srgbClr val="60C5BA"/>
    </a:accent6>
    <a:hlink>
      <a:srgbClr val="009DDC"/>
    </a:hlink>
    <a:folHlink>
      <a:srgbClr val="72CDF4"/>
    </a:folHlink>
  </a:clrScheme>
  <a:fontScheme name="Office 古典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中庸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274</TotalTime>
  <Words>1021</Words>
  <Application>Microsoft Office PowerPoint</Application>
  <PresentationFormat>如螢幕大小 (4:3)</PresentationFormat>
  <Paragraphs>119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NewsPrint</vt:lpstr>
      <vt:lpstr>網路時代的研究風格</vt:lpstr>
      <vt:lpstr>History of TBMC</vt:lpstr>
      <vt:lpstr>History of TBMC</vt:lpstr>
      <vt:lpstr>『網路』前時代</vt:lpstr>
      <vt:lpstr>案例</vt:lpstr>
      <vt:lpstr>案例</vt:lpstr>
      <vt:lpstr>在還沒有網路時代之前</vt:lpstr>
      <vt:lpstr>網路時代</vt:lpstr>
      <vt:lpstr>研究與教學的風格改變</vt:lpstr>
      <vt:lpstr>ProQuest 全球研究報告</vt:lpstr>
      <vt:lpstr>原創、跨界、多樣性</vt:lpstr>
      <vt:lpstr>- The electoral volcano beneath hong kong and taiwan / FT.Com  - Following historic china-taiwan meeting, rubio calls for strengthening U.S.-taiwan relations/ Lanham: Federal Information &amp; News Dispatch, Inc  - Profitable ties for taiwan and china; negotiators work to sustain relations that have resulted in economic gains/ Los Angeles Times  - Historic xi-ma handshake wins mixed reviews amid taiwan election/ Lanham: Federal Information &amp; News Dispatch, Inc  - Taiwan independent candidate says to withdraw from presidential election / BBC Monitoring Asia Pacific </vt:lpstr>
      <vt:lpstr>原創、跨界、多樣性</vt:lpstr>
      <vt:lpstr>原創、跨界、多樣性</vt:lpstr>
      <vt:lpstr>原創、跨界、多樣性</vt:lpstr>
      <vt:lpstr>原創、跨界、多樣性</vt:lpstr>
      <vt:lpstr>原創、跨界、多樣性</vt:lpstr>
      <vt:lpstr>原創、跨界、多樣性</vt:lpstr>
      <vt:lpstr>還能提供給研究人員什麼?</vt:lpstr>
      <vt:lpstr>電子書？</vt:lpstr>
      <vt:lpstr>研究資源的共建共享與聯盟採購</vt:lpstr>
      <vt:lpstr> 研究資源的共建共享與聯盟採購</vt:lpstr>
      <vt:lpstr>研究資源的共建共享與聯盟採購</vt:lpstr>
      <vt:lpstr>研究資源的共建共享與聯盟採購</vt:lpstr>
      <vt:lpstr>研究資源的共建共享與聯盟採購</vt:lpstr>
      <vt:lpstr>教學資源強調實務案例、多媒體</vt:lpstr>
      <vt:lpstr>教學資源強調應用案例、多媒體</vt:lpstr>
      <vt:lpstr>教學資源強調應用案例、多媒體</vt:lpstr>
      <vt:lpstr>數位資源的研究、 教學應用與其反思</vt:lpstr>
      <vt:lpstr>數位資源的研究、 教學應用與其反思</vt:lpstr>
      <vt:lpstr> 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網路時代的研究風格</dc:title>
  <dc:creator>donna</dc:creator>
  <cp:lastModifiedBy>donna</cp:lastModifiedBy>
  <cp:revision>20</cp:revision>
  <dcterms:created xsi:type="dcterms:W3CDTF">2016-01-27T11:35:21Z</dcterms:created>
  <dcterms:modified xsi:type="dcterms:W3CDTF">2016-01-30T04:13:16Z</dcterms:modified>
</cp:coreProperties>
</file>